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71" r:id="rId5"/>
    <p:sldId id="272" r:id="rId6"/>
    <p:sldId id="273" r:id="rId7"/>
    <p:sldId id="274" r:id="rId8"/>
    <p:sldId id="275" r:id="rId9"/>
    <p:sldId id="276" r:id="rId10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/>
    <p:restoredTop sz="94611"/>
  </p:normalViewPr>
  <p:slideViewPr>
    <p:cSldViewPr>
      <p:cViewPr varScale="1">
        <p:scale>
          <a:sx n="80" d="100"/>
          <a:sy n="80" d="100"/>
        </p:scale>
        <p:origin x="208" y="5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55139" y="492506"/>
            <a:ext cx="654812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6034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sng">
                <a:solidFill>
                  <a:srgbClr val="0070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6034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sng">
                <a:solidFill>
                  <a:srgbClr val="0070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6034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sng">
                <a:solidFill>
                  <a:srgbClr val="0070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6034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6034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8370" y="517651"/>
            <a:ext cx="820165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 u="sng">
                <a:solidFill>
                  <a:srgbClr val="0070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0414" y="1653032"/>
            <a:ext cx="8497570" cy="5026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71711" y="6919974"/>
            <a:ext cx="20574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6034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fp@nsf.gov" TargetMode="External"/><Relationship Id="rId2" Type="http://schemas.openxmlformats.org/officeDocument/2006/relationships/hyperlink" Target="http://www.nsfgrfp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239" y="1832863"/>
            <a:ext cx="419100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just">
              <a:lnSpc>
                <a:spcPct val="100000"/>
              </a:lnSpc>
              <a:spcBef>
                <a:spcPts val="100"/>
              </a:spcBef>
            </a:pPr>
            <a:r>
              <a:rPr sz="4000" u="none" dirty="0"/>
              <a:t>Applying </a:t>
            </a:r>
            <a:r>
              <a:rPr sz="4000" u="none" spc="-25" dirty="0"/>
              <a:t>to </a:t>
            </a:r>
            <a:r>
              <a:rPr sz="4000" u="none" dirty="0"/>
              <a:t>the</a:t>
            </a:r>
            <a:r>
              <a:rPr sz="4000" u="none" spc="-45" dirty="0"/>
              <a:t> </a:t>
            </a:r>
            <a:r>
              <a:rPr sz="4000" u="none" dirty="0"/>
              <a:t>NSF  </a:t>
            </a:r>
            <a:r>
              <a:rPr sz="4000" u="none" spc="-25" dirty="0"/>
              <a:t>Graduate</a:t>
            </a:r>
            <a:r>
              <a:rPr lang="en-US" sz="4000" u="none" spc="-25" dirty="0"/>
              <a:t> </a:t>
            </a:r>
            <a:r>
              <a:rPr sz="4000" u="none" spc="-20" dirty="0"/>
              <a:t>Research  </a:t>
            </a:r>
            <a:r>
              <a:rPr sz="4000" u="none" spc="-15" dirty="0"/>
              <a:t>Fellowship</a:t>
            </a:r>
            <a:r>
              <a:rPr sz="4000" u="none" spc="-30" dirty="0"/>
              <a:t> </a:t>
            </a:r>
            <a:r>
              <a:rPr sz="4000" u="none" spc="-25" dirty="0"/>
              <a:t>Program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2595626" y="5197855"/>
            <a:ext cx="4867910" cy="1272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56590">
              <a:lnSpc>
                <a:spcPct val="12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National </a:t>
            </a:r>
            <a:r>
              <a:rPr sz="2400" dirty="0">
                <a:latin typeface="Calibri"/>
                <a:cs typeface="Calibri"/>
              </a:rPr>
              <a:t>Science </a:t>
            </a:r>
            <a:r>
              <a:rPr sz="2400" spc="-10" dirty="0">
                <a:latin typeface="Calibri"/>
                <a:cs typeface="Calibri"/>
              </a:rPr>
              <a:t>Foundation  </a:t>
            </a:r>
            <a:r>
              <a:rPr sz="2400" spc="-15" dirty="0">
                <a:latin typeface="Calibri"/>
                <a:cs typeface="Calibri"/>
              </a:rPr>
              <a:t>Graduate Research </a:t>
            </a:r>
            <a:r>
              <a:rPr sz="2400" spc="-10" dirty="0">
                <a:latin typeface="Calibri"/>
                <a:cs typeface="Calibri"/>
              </a:rPr>
              <a:t>Fellowship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Program</a:t>
            </a:r>
            <a:endParaRPr sz="2400">
              <a:latin typeface="Calibri"/>
              <a:cs typeface="Calibri"/>
            </a:endParaRPr>
          </a:p>
          <a:p>
            <a:pPr marL="491490">
              <a:lnSpc>
                <a:spcPct val="100000"/>
              </a:lnSpc>
              <a:spcBef>
                <a:spcPts val="505"/>
              </a:spcBef>
              <a:tabLst>
                <a:tab pos="3005455" algn="l"/>
              </a:tabLst>
            </a:pPr>
            <a:r>
              <a:rPr sz="2000" spc="-20" dirty="0">
                <a:latin typeface="Calibri"/>
                <a:cs typeface="Calibri"/>
                <a:hlinkClick r:id="rId2"/>
              </a:rPr>
              <a:t>www.nsfgrfp.org</a:t>
            </a:r>
            <a:r>
              <a:rPr sz="2000" spc="-20" dirty="0">
                <a:latin typeface="Calibri"/>
                <a:cs typeface="Calibri"/>
              </a:rPr>
              <a:t>	</a:t>
            </a:r>
            <a:r>
              <a:rPr sz="2000" spc="-15" dirty="0">
                <a:latin typeface="Calibri"/>
                <a:cs typeface="Calibri"/>
                <a:hlinkClick r:id="rId3"/>
              </a:rPr>
              <a:t>grfp@nsf.gov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34840" y="726947"/>
            <a:ext cx="1105661" cy="11064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57600" y="3787902"/>
            <a:ext cx="2637282" cy="10507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871711" y="6919974"/>
            <a:ext cx="206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98989"/>
                </a:solidFill>
                <a:latin typeface="Calibri"/>
                <a:cs typeface="Calibri"/>
              </a:rPr>
              <a:t>1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871711" y="6919974"/>
            <a:ext cx="206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98989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2794" y="644906"/>
            <a:ext cx="705294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u="none" spc="-15" dirty="0"/>
              <a:t>What </a:t>
            </a:r>
            <a:r>
              <a:rPr sz="4400" u="none" spc="-5" dirty="0"/>
              <a:t>GRFP </a:t>
            </a:r>
            <a:r>
              <a:rPr sz="4400" u="none" spc="-15" dirty="0"/>
              <a:t>Fellowships</a:t>
            </a:r>
            <a:r>
              <a:rPr sz="4400" u="none" spc="-50" dirty="0"/>
              <a:t> </a:t>
            </a:r>
            <a:r>
              <a:rPr sz="4400" u="none" spc="-20" dirty="0"/>
              <a:t>Offer?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64540" y="1647241"/>
            <a:ext cx="7298690" cy="475107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200" b="1" spc="-10" dirty="0">
                <a:latin typeface="Calibri"/>
                <a:cs typeface="Calibri"/>
              </a:rPr>
              <a:t>Five </a:t>
            </a:r>
            <a:r>
              <a:rPr sz="2200" b="1" spc="-50" dirty="0">
                <a:latin typeface="Calibri"/>
                <a:cs typeface="Calibri"/>
              </a:rPr>
              <a:t>Year </a:t>
            </a:r>
            <a:r>
              <a:rPr sz="2200" b="1" spc="-15" dirty="0">
                <a:latin typeface="Calibri"/>
                <a:cs typeface="Calibri"/>
              </a:rPr>
              <a:t>Award </a:t>
            </a:r>
            <a:r>
              <a:rPr sz="2200" b="1" dirty="0">
                <a:latin typeface="Calibri"/>
                <a:cs typeface="Calibri"/>
              </a:rPr>
              <a:t>–</a:t>
            </a:r>
            <a:r>
              <a:rPr sz="2200" b="1" spc="7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$138,000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200" spc="-10" dirty="0">
                <a:latin typeface="Calibri"/>
                <a:cs typeface="Calibri"/>
              </a:rPr>
              <a:t>Three </a:t>
            </a:r>
            <a:r>
              <a:rPr sz="2200" spc="-15" dirty="0">
                <a:latin typeface="Calibri"/>
                <a:cs typeface="Calibri"/>
              </a:rPr>
              <a:t>years </a:t>
            </a:r>
            <a:r>
              <a:rPr sz="2200" spc="-5" dirty="0">
                <a:latin typeface="Calibri"/>
                <a:cs typeface="Calibri"/>
              </a:rPr>
              <a:t>of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support</a:t>
            </a:r>
            <a:endParaRPr sz="22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265"/>
              </a:spcBef>
              <a:buFont typeface="Arial"/>
              <a:buChar char="–"/>
              <a:tabLst>
                <a:tab pos="755015" algn="l"/>
                <a:tab pos="756285" algn="l"/>
              </a:tabLst>
            </a:pPr>
            <a:r>
              <a:rPr sz="2200" spc="-5" dirty="0">
                <a:latin typeface="Calibri"/>
                <a:cs typeface="Calibri"/>
              </a:rPr>
              <a:t>$34,000 Stipend per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year</a:t>
            </a:r>
            <a:endParaRPr sz="2200">
              <a:latin typeface="Calibri"/>
              <a:cs typeface="Calibri"/>
            </a:endParaRPr>
          </a:p>
          <a:p>
            <a:pPr marL="755650" marR="3030220" lvl="1" indent="-285750">
              <a:lnSpc>
                <a:spcPts val="2380"/>
              </a:lnSpc>
              <a:spcBef>
                <a:spcPts val="560"/>
              </a:spcBef>
              <a:buFont typeface="Arial"/>
              <a:buChar char="–"/>
              <a:tabLst>
                <a:tab pos="755015" algn="l"/>
                <a:tab pos="756285" algn="l"/>
              </a:tabLst>
            </a:pPr>
            <a:r>
              <a:rPr sz="2200" spc="-5" dirty="0">
                <a:latin typeface="Calibri"/>
                <a:cs typeface="Calibri"/>
              </a:rPr>
              <a:t>$12,000 </a:t>
            </a:r>
            <a:r>
              <a:rPr sz="2200" spc="-15" dirty="0">
                <a:latin typeface="Calibri"/>
                <a:cs typeface="Calibri"/>
              </a:rPr>
              <a:t>Educational </a:t>
            </a:r>
            <a:r>
              <a:rPr sz="2200" spc="-10" dirty="0">
                <a:latin typeface="Calibri"/>
                <a:cs typeface="Calibri"/>
              </a:rPr>
              <a:t>allowance  </a:t>
            </a:r>
            <a:r>
              <a:rPr sz="2200" spc="-15" dirty="0">
                <a:latin typeface="Calibri"/>
                <a:cs typeface="Calibri"/>
              </a:rPr>
              <a:t>to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institution</a:t>
            </a:r>
            <a:endParaRPr sz="2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Arial"/>
              <a:buChar char="–"/>
            </a:pPr>
            <a:endParaRPr sz="2700">
              <a:latin typeface="Times New Roman"/>
              <a:cs typeface="Times New Roman"/>
            </a:endParaRPr>
          </a:p>
          <a:p>
            <a:pPr marL="355600" indent="-342900">
              <a:lnSpc>
                <a:spcPts val="2755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400" b="1" spc="-10" dirty="0">
                <a:latin typeface="Calibri"/>
                <a:cs typeface="Calibri"/>
              </a:rPr>
              <a:t>Professional Development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Opportunities:</a:t>
            </a:r>
            <a:endParaRPr sz="2400">
              <a:latin typeface="Calibri"/>
              <a:cs typeface="Calibri"/>
            </a:endParaRPr>
          </a:p>
          <a:p>
            <a:pPr marL="418465">
              <a:lnSpc>
                <a:spcPts val="2515"/>
              </a:lnSpc>
            </a:pPr>
            <a:r>
              <a:rPr sz="2200" dirty="0">
                <a:latin typeface="Calibri"/>
                <a:cs typeface="Calibri"/>
              </a:rPr>
              <a:t>GRIP: </a:t>
            </a:r>
            <a:r>
              <a:rPr sz="2000" spc="-15" dirty="0">
                <a:latin typeface="Calibri"/>
                <a:cs typeface="Calibri"/>
              </a:rPr>
              <a:t>Graduate </a:t>
            </a:r>
            <a:r>
              <a:rPr sz="2000" spc="-10" dirty="0">
                <a:latin typeface="Calibri"/>
                <a:cs typeface="Calibri"/>
              </a:rPr>
              <a:t>Research Internship </a:t>
            </a:r>
            <a:r>
              <a:rPr sz="2000" spc="-15" dirty="0">
                <a:latin typeface="Calibri"/>
                <a:cs typeface="Calibri"/>
              </a:rPr>
              <a:t>Program (Federal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Internships)</a:t>
            </a:r>
            <a:endParaRPr sz="2000">
              <a:latin typeface="Calibri"/>
              <a:cs typeface="Calibri"/>
            </a:endParaRPr>
          </a:p>
          <a:p>
            <a:pPr marL="393700">
              <a:lnSpc>
                <a:spcPct val="100000"/>
              </a:lnSpc>
              <a:spcBef>
                <a:spcPts val="260"/>
              </a:spcBef>
            </a:pPr>
            <a:r>
              <a:rPr sz="2200" spc="-5" dirty="0">
                <a:latin typeface="Calibri"/>
                <a:cs typeface="Calibri"/>
              </a:rPr>
              <a:t>INTERN: </a:t>
            </a:r>
            <a:r>
              <a:rPr sz="2000" spc="-5" dirty="0">
                <a:latin typeface="Calibri"/>
                <a:cs typeface="Calibri"/>
              </a:rPr>
              <a:t>Non‐Academic </a:t>
            </a:r>
            <a:r>
              <a:rPr sz="2000" spc="-10" dirty="0">
                <a:latin typeface="Calibri"/>
                <a:cs typeface="Calibri"/>
              </a:rPr>
              <a:t>Research Internship </a:t>
            </a:r>
            <a:r>
              <a:rPr sz="2000" spc="-5" dirty="0">
                <a:latin typeface="Calibri"/>
                <a:cs typeface="Calibri"/>
              </a:rPr>
              <a:t>(see NSF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18‐102)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400" b="1" spc="-10" dirty="0">
                <a:latin typeface="Calibri"/>
                <a:cs typeface="Calibri"/>
              </a:rPr>
              <a:t>Supercomputer </a:t>
            </a:r>
            <a:r>
              <a:rPr sz="2400" b="1" dirty="0">
                <a:latin typeface="Calibri"/>
                <a:cs typeface="Calibri"/>
              </a:rPr>
              <a:t>access: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XSEDE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400" b="1" spc="-10" dirty="0">
                <a:latin typeface="Calibri"/>
                <a:cs typeface="Calibri"/>
              </a:rPr>
              <a:t>Career </a:t>
            </a:r>
            <a:r>
              <a:rPr sz="2400" b="1" spc="-15" dirty="0">
                <a:latin typeface="Calibri"/>
                <a:cs typeface="Calibri"/>
              </a:rPr>
              <a:t>Life </a:t>
            </a:r>
            <a:r>
              <a:rPr sz="2400" b="1" dirty="0">
                <a:latin typeface="Calibri"/>
                <a:cs typeface="Calibri"/>
              </a:rPr>
              <a:t>Balance </a:t>
            </a:r>
            <a:r>
              <a:rPr sz="2400" b="1" spc="-10" dirty="0">
                <a:latin typeface="Calibri"/>
                <a:cs typeface="Calibri"/>
              </a:rPr>
              <a:t>(family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leave)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1644" y="622807"/>
            <a:ext cx="28644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5" dirty="0"/>
              <a:t>GRFP</a:t>
            </a:r>
            <a:r>
              <a:rPr u="none" spc="-90" dirty="0"/>
              <a:t> </a:t>
            </a:r>
            <a:r>
              <a:rPr u="none" dirty="0"/>
              <a:t>Eligibility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7" y="1249933"/>
            <a:ext cx="7843520" cy="4585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200" spc="-15" dirty="0">
                <a:latin typeface="Calibri"/>
                <a:cs typeface="Calibri"/>
              </a:rPr>
              <a:t>U.S. </a:t>
            </a:r>
            <a:r>
              <a:rPr sz="2200" spc="-10" dirty="0">
                <a:latin typeface="Calibri"/>
                <a:cs typeface="Calibri"/>
              </a:rPr>
              <a:t>citizens, nationals,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0" dirty="0">
                <a:latin typeface="Calibri"/>
                <a:cs typeface="Calibri"/>
              </a:rPr>
              <a:t>permanent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residents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200" spc="-10" dirty="0">
                <a:latin typeface="Calibri"/>
                <a:cs typeface="Calibri"/>
              </a:rPr>
              <a:t>Early‐career: </a:t>
            </a:r>
            <a:r>
              <a:rPr sz="2200" spc="-15" dirty="0">
                <a:latin typeface="Calibri"/>
                <a:cs typeface="Calibri"/>
              </a:rPr>
              <a:t>undergraduates, baccalaureate </a:t>
            </a:r>
            <a:r>
              <a:rPr sz="2200" spc="-5" dirty="0">
                <a:latin typeface="Calibri"/>
                <a:cs typeface="Calibri"/>
              </a:rPr>
              <a:t>recipients,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or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200" spc="-10" dirty="0">
                <a:latin typeface="Calibri"/>
                <a:cs typeface="Calibri"/>
              </a:rPr>
              <a:t>1</a:t>
            </a:r>
            <a:r>
              <a:rPr sz="2175" spc="-15" baseline="24904" dirty="0">
                <a:latin typeface="Calibri"/>
                <a:cs typeface="Calibri"/>
              </a:rPr>
              <a:t>st </a:t>
            </a:r>
            <a:r>
              <a:rPr sz="2200" dirty="0">
                <a:latin typeface="Calibri"/>
                <a:cs typeface="Calibri"/>
              </a:rPr>
              <a:t>&amp; 2</a:t>
            </a:r>
            <a:r>
              <a:rPr sz="2175" baseline="24904" dirty="0">
                <a:latin typeface="Calibri"/>
                <a:cs typeface="Calibri"/>
              </a:rPr>
              <a:t>nd </a:t>
            </a:r>
            <a:r>
              <a:rPr sz="2200" spc="-10" dirty="0">
                <a:latin typeface="Calibri"/>
                <a:cs typeface="Calibri"/>
              </a:rPr>
              <a:t>year </a:t>
            </a:r>
            <a:r>
              <a:rPr sz="2200" spc="-15" dirty="0">
                <a:latin typeface="Calibri"/>
                <a:cs typeface="Calibri"/>
              </a:rPr>
              <a:t>graduate</a:t>
            </a:r>
            <a:r>
              <a:rPr sz="2200" spc="-29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students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200" spc="-10" dirty="0">
                <a:latin typeface="Calibri"/>
                <a:cs typeface="Calibri"/>
              </a:rPr>
              <a:t>Pursuing research‐based </a:t>
            </a:r>
            <a:r>
              <a:rPr sz="2200" spc="-5" dirty="0">
                <a:latin typeface="Calibri"/>
                <a:cs typeface="Calibri"/>
              </a:rPr>
              <a:t>M.S. </a:t>
            </a:r>
            <a:r>
              <a:rPr sz="2200" dirty="0">
                <a:latin typeface="Calibri"/>
                <a:cs typeface="Calibri"/>
              </a:rPr>
              <a:t>or </a:t>
            </a:r>
            <a:r>
              <a:rPr sz="2200" spc="-15" dirty="0">
                <a:latin typeface="Calibri"/>
                <a:cs typeface="Calibri"/>
              </a:rPr>
              <a:t>Ph.D.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degrees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200" spc="-5" dirty="0">
                <a:latin typeface="Calibri"/>
                <a:cs typeface="Calibri"/>
              </a:rPr>
              <a:t>Science, </a:t>
            </a:r>
            <a:r>
              <a:rPr sz="2200" spc="-35" dirty="0">
                <a:latin typeface="Calibri"/>
                <a:cs typeface="Calibri"/>
              </a:rPr>
              <a:t>Technology, </a:t>
            </a:r>
            <a:r>
              <a:rPr sz="2200" spc="-5" dirty="0">
                <a:latin typeface="Calibri"/>
                <a:cs typeface="Calibri"/>
              </a:rPr>
              <a:t>Engineering, </a:t>
            </a:r>
            <a:r>
              <a:rPr sz="2200" dirty="0">
                <a:latin typeface="Calibri"/>
                <a:cs typeface="Calibri"/>
              </a:rPr>
              <a:t>or </a:t>
            </a:r>
            <a:r>
              <a:rPr sz="2200" spc="-5" dirty="0">
                <a:latin typeface="Calibri"/>
                <a:cs typeface="Calibri"/>
              </a:rPr>
              <a:t>Mathematics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(STEM)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200" spc="-10" dirty="0">
                <a:latin typeface="Calibri"/>
                <a:cs typeface="Calibri"/>
              </a:rPr>
              <a:t>Must enroll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dirty="0">
                <a:latin typeface="Calibri"/>
                <a:cs typeface="Calibri"/>
              </a:rPr>
              <a:t>a </a:t>
            </a:r>
            <a:r>
              <a:rPr sz="2200" spc="-5" dirty="0">
                <a:latin typeface="Calibri"/>
                <a:cs typeface="Calibri"/>
              </a:rPr>
              <a:t>full‐time </a:t>
            </a:r>
            <a:r>
              <a:rPr sz="2200" spc="-15" dirty="0">
                <a:latin typeface="Calibri"/>
                <a:cs typeface="Calibri"/>
              </a:rPr>
              <a:t>graduate </a:t>
            </a:r>
            <a:r>
              <a:rPr sz="2200" spc="-10" dirty="0">
                <a:latin typeface="Calibri"/>
                <a:cs typeface="Calibri"/>
              </a:rPr>
              <a:t>degree </a:t>
            </a:r>
            <a:r>
              <a:rPr sz="2200" spc="-15" dirty="0">
                <a:latin typeface="Calibri"/>
                <a:cs typeface="Calibri"/>
              </a:rPr>
              <a:t>program </a:t>
            </a:r>
            <a:r>
              <a:rPr sz="2200" spc="-5" dirty="0">
                <a:latin typeface="Calibri"/>
                <a:cs typeface="Calibri"/>
              </a:rPr>
              <a:t>in the </a:t>
            </a:r>
            <a:r>
              <a:rPr sz="2200" spc="5" dirty="0">
                <a:latin typeface="Calibri"/>
                <a:cs typeface="Calibri"/>
              </a:rPr>
              <a:t>summer  </a:t>
            </a:r>
            <a:r>
              <a:rPr sz="2200" spc="-5" dirty="0">
                <a:latin typeface="Calibri"/>
                <a:cs typeface="Calibri"/>
              </a:rPr>
              <a:t>or </a:t>
            </a:r>
            <a:r>
              <a:rPr sz="2200" spc="-15" dirty="0">
                <a:latin typeface="Calibri"/>
                <a:cs typeface="Calibri"/>
              </a:rPr>
              <a:t>fall </a:t>
            </a:r>
            <a:r>
              <a:rPr sz="2200" spc="-5" dirty="0">
                <a:latin typeface="Calibri"/>
                <a:cs typeface="Calibri"/>
              </a:rPr>
              <a:t>of </a:t>
            </a:r>
            <a:r>
              <a:rPr sz="2200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year </a:t>
            </a:r>
            <a:r>
              <a:rPr sz="2200" spc="-5" dirty="0">
                <a:latin typeface="Calibri"/>
                <a:cs typeface="Calibri"/>
              </a:rPr>
              <a:t>they </a:t>
            </a:r>
            <a:r>
              <a:rPr sz="2200" spc="-15" dirty="0">
                <a:latin typeface="Calibri"/>
                <a:cs typeface="Calibri"/>
              </a:rPr>
              <a:t>are </a:t>
            </a:r>
            <a:r>
              <a:rPr sz="2200" spc="-20" dirty="0">
                <a:latin typeface="Calibri"/>
                <a:cs typeface="Calibri"/>
              </a:rPr>
              <a:t>offered </a:t>
            </a:r>
            <a:r>
              <a:rPr sz="2200" dirty="0">
                <a:latin typeface="Calibri"/>
                <a:cs typeface="Calibri"/>
              </a:rPr>
              <a:t>a GRFP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award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355600" marR="198120" indent="-342900">
              <a:lnSpc>
                <a:spcPct val="8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200" spc="-100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accept </a:t>
            </a:r>
            <a:r>
              <a:rPr sz="2200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fellowship </a:t>
            </a:r>
            <a:r>
              <a:rPr sz="2200" spc="-20" dirty="0">
                <a:latin typeface="Calibri"/>
                <a:cs typeface="Calibri"/>
              </a:rPr>
              <a:t>award, </a:t>
            </a:r>
            <a:r>
              <a:rPr sz="2200" spc="-5" dirty="0">
                <a:latin typeface="Calibri"/>
                <a:cs typeface="Calibri"/>
              </a:rPr>
              <a:t>if notified, </a:t>
            </a:r>
            <a:r>
              <a:rPr sz="2200" spc="-10" dirty="0">
                <a:latin typeface="Calibri"/>
                <a:cs typeface="Calibri"/>
              </a:rPr>
              <a:t>you must </a:t>
            </a:r>
            <a:r>
              <a:rPr sz="2200" spc="-15" dirty="0">
                <a:latin typeface="Calibri"/>
                <a:cs typeface="Calibri"/>
              </a:rPr>
              <a:t>inform </a:t>
            </a:r>
            <a:r>
              <a:rPr sz="2200" dirty="0">
                <a:latin typeface="Calibri"/>
                <a:cs typeface="Calibri"/>
              </a:rPr>
              <a:t>NSF of  </a:t>
            </a:r>
            <a:r>
              <a:rPr sz="2200" spc="-10" dirty="0">
                <a:latin typeface="Calibri"/>
                <a:cs typeface="Calibri"/>
              </a:rPr>
              <a:t>your acceptance </a:t>
            </a:r>
            <a:r>
              <a:rPr sz="2200" spc="-15" dirty="0">
                <a:latin typeface="Calibri"/>
                <a:cs typeface="Calibri"/>
              </a:rPr>
              <a:t>to </a:t>
            </a:r>
            <a:r>
              <a:rPr sz="2200" dirty="0">
                <a:latin typeface="Calibri"/>
                <a:cs typeface="Calibri"/>
              </a:rPr>
              <a:t>a </a:t>
            </a:r>
            <a:r>
              <a:rPr sz="2200" spc="-15" dirty="0">
                <a:latin typeface="Calibri"/>
                <a:cs typeface="Calibri"/>
              </a:rPr>
              <a:t>graduate program, </a:t>
            </a:r>
            <a:r>
              <a:rPr sz="2200" spc="-5" dirty="0">
                <a:latin typeface="Calibri"/>
                <a:cs typeface="Calibri"/>
              </a:rPr>
              <a:t>if not already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enrolled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40885" y="5964935"/>
            <a:ext cx="1520189" cy="1005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871711" y="6919974"/>
            <a:ext cx="206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98989"/>
                </a:solidFill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2272" y="544068"/>
            <a:ext cx="827532" cy="832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17702" y="1315466"/>
            <a:ext cx="8308975" cy="5051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93235" algn="l"/>
              </a:tabLst>
            </a:pPr>
            <a:r>
              <a:rPr sz="2500" b="1" spc="-10" dirty="0">
                <a:latin typeface="Calibri"/>
                <a:cs typeface="Calibri"/>
              </a:rPr>
              <a:t>Complete</a:t>
            </a:r>
            <a:r>
              <a:rPr sz="2500" b="1" spc="-5" dirty="0">
                <a:latin typeface="Calibri"/>
                <a:cs typeface="Calibri"/>
              </a:rPr>
              <a:t> Application</a:t>
            </a:r>
            <a:r>
              <a:rPr sz="2500" b="1" spc="-20" dirty="0">
                <a:latin typeface="Calibri"/>
                <a:cs typeface="Calibri"/>
              </a:rPr>
              <a:t> </a:t>
            </a:r>
            <a:r>
              <a:rPr sz="2500" b="1" spc="-15" dirty="0">
                <a:latin typeface="Calibri"/>
                <a:cs typeface="Calibri"/>
              </a:rPr>
              <a:t>Package</a:t>
            </a:r>
            <a:r>
              <a:rPr sz="2500" spc="-15" dirty="0">
                <a:latin typeface="Calibri"/>
                <a:cs typeface="Calibri"/>
              </a:rPr>
              <a:t>:	</a:t>
            </a:r>
            <a:r>
              <a:rPr sz="2500" i="1" spc="-5" dirty="0">
                <a:latin typeface="Calibri"/>
                <a:cs typeface="Calibri"/>
              </a:rPr>
              <a:t>Due in </a:t>
            </a:r>
            <a:r>
              <a:rPr sz="2500" i="1" spc="-10" dirty="0">
                <a:latin typeface="Calibri"/>
                <a:cs typeface="Calibri"/>
              </a:rPr>
              <a:t>late</a:t>
            </a:r>
            <a:r>
              <a:rPr sz="2500" i="1" spc="-5" dirty="0">
                <a:latin typeface="Calibri"/>
                <a:cs typeface="Calibri"/>
              </a:rPr>
              <a:t> </a:t>
            </a:r>
            <a:r>
              <a:rPr sz="2500" i="1" spc="-10" dirty="0">
                <a:latin typeface="Calibri"/>
                <a:cs typeface="Calibri"/>
              </a:rPr>
              <a:t>October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 marR="128905">
              <a:lnSpc>
                <a:spcPct val="80000"/>
              </a:lnSpc>
              <a:buFont typeface="Calibri"/>
              <a:buAutoNum type="arabicParenR"/>
              <a:tabLst>
                <a:tab pos="342900" algn="l"/>
              </a:tabLst>
            </a:pPr>
            <a:r>
              <a:rPr sz="2500" spc="-15" dirty="0">
                <a:latin typeface="Calibri"/>
                <a:cs typeface="Calibri"/>
              </a:rPr>
              <a:t>Personal </a:t>
            </a:r>
            <a:r>
              <a:rPr sz="2500" spc="-10" dirty="0">
                <a:latin typeface="Calibri"/>
                <a:cs typeface="Calibri"/>
              </a:rPr>
              <a:t>Information, </a:t>
            </a:r>
            <a:r>
              <a:rPr sz="2500" spc="-15" dirty="0">
                <a:latin typeface="Calibri"/>
                <a:cs typeface="Calibri"/>
              </a:rPr>
              <a:t>Education, </a:t>
            </a:r>
            <a:r>
              <a:rPr sz="2500" spc="-20" dirty="0">
                <a:latin typeface="Calibri"/>
                <a:cs typeface="Calibri"/>
              </a:rPr>
              <a:t>Work/Research </a:t>
            </a:r>
            <a:r>
              <a:rPr sz="2500" spc="-5" dirty="0">
                <a:latin typeface="Calibri"/>
                <a:cs typeface="Calibri"/>
              </a:rPr>
              <a:t>Experience,  </a:t>
            </a:r>
            <a:r>
              <a:rPr sz="2500" spc="-10" dirty="0">
                <a:latin typeface="Calibri"/>
                <a:cs typeface="Calibri"/>
              </a:rPr>
              <a:t>Proposed </a:t>
            </a:r>
            <a:r>
              <a:rPr sz="2500" spc="-5" dirty="0">
                <a:latin typeface="Calibri"/>
                <a:cs typeface="Calibri"/>
              </a:rPr>
              <a:t>Field of </a:t>
            </a:r>
            <a:r>
              <a:rPr sz="2500" spc="-35" dirty="0">
                <a:latin typeface="Calibri"/>
                <a:cs typeface="Calibri"/>
              </a:rPr>
              <a:t>Study, </a:t>
            </a:r>
            <a:r>
              <a:rPr sz="2500" spc="-10" dirty="0">
                <a:latin typeface="Calibri"/>
                <a:cs typeface="Calibri"/>
              </a:rPr>
              <a:t>Academic honors,</a:t>
            </a:r>
            <a:r>
              <a:rPr sz="2500" spc="3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Publications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Calibri"/>
              <a:buAutoNum type="arabicParenR"/>
            </a:pPr>
            <a:endParaRPr sz="2050">
              <a:latin typeface="Times New Roman"/>
              <a:cs typeface="Times New Roman"/>
            </a:endParaRPr>
          </a:p>
          <a:p>
            <a:pPr marL="342900" indent="-330200">
              <a:lnSpc>
                <a:spcPts val="2700"/>
              </a:lnSpc>
              <a:buAutoNum type="arabicParenR"/>
              <a:tabLst>
                <a:tab pos="343535" algn="l"/>
              </a:tabLst>
            </a:pPr>
            <a:r>
              <a:rPr sz="2500" b="1" spc="-10" dirty="0">
                <a:latin typeface="Calibri"/>
                <a:cs typeface="Calibri"/>
              </a:rPr>
              <a:t>Personal</a:t>
            </a:r>
            <a:r>
              <a:rPr sz="2500" spc="-10" dirty="0">
                <a:latin typeface="Calibri"/>
                <a:cs typeface="Calibri"/>
              </a:rPr>
              <a:t>, </a:t>
            </a:r>
            <a:r>
              <a:rPr sz="2500" spc="-20" dirty="0">
                <a:latin typeface="Calibri"/>
                <a:cs typeface="Calibri"/>
              </a:rPr>
              <a:t>Relevant </a:t>
            </a:r>
            <a:r>
              <a:rPr sz="2500" spc="-5" dirty="0">
                <a:latin typeface="Calibri"/>
                <a:cs typeface="Calibri"/>
              </a:rPr>
              <a:t>Background </a:t>
            </a:r>
            <a:r>
              <a:rPr sz="2500" dirty="0">
                <a:latin typeface="Calibri"/>
                <a:cs typeface="Calibri"/>
              </a:rPr>
              <a:t>and </a:t>
            </a:r>
            <a:r>
              <a:rPr sz="2500" spc="-10" dirty="0">
                <a:latin typeface="Calibri"/>
                <a:cs typeface="Calibri"/>
              </a:rPr>
              <a:t>Future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Goals</a:t>
            </a:r>
            <a:endParaRPr sz="2500">
              <a:latin typeface="Calibri"/>
              <a:cs typeface="Calibri"/>
            </a:endParaRPr>
          </a:p>
          <a:p>
            <a:pPr marL="369570">
              <a:lnSpc>
                <a:spcPts val="2700"/>
              </a:lnSpc>
            </a:pPr>
            <a:r>
              <a:rPr sz="2500" b="1" spc="-15" dirty="0">
                <a:latin typeface="Calibri"/>
                <a:cs typeface="Calibri"/>
              </a:rPr>
              <a:t>Statement </a:t>
            </a:r>
            <a:r>
              <a:rPr sz="2500" spc="-5" dirty="0">
                <a:latin typeface="Calibri"/>
                <a:cs typeface="Calibri"/>
              </a:rPr>
              <a:t>(3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pages)</a:t>
            </a:r>
            <a:endParaRPr sz="2500">
              <a:latin typeface="Calibri"/>
              <a:cs typeface="Calibri"/>
            </a:endParaRPr>
          </a:p>
          <a:p>
            <a:pPr marL="342265" indent="-329565">
              <a:lnSpc>
                <a:spcPct val="100000"/>
              </a:lnSpc>
              <a:spcBef>
                <a:spcPts val="960"/>
              </a:spcBef>
              <a:buFont typeface="Calibri"/>
              <a:buAutoNum type="arabicParenR" startAt="3"/>
              <a:tabLst>
                <a:tab pos="342900" algn="l"/>
              </a:tabLst>
            </a:pPr>
            <a:r>
              <a:rPr sz="2500" spc="-20" dirty="0">
                <a:latin typeface="Calibri"/>
                <a:cs typeface="Calibri"/>
              </a:rPr>
              <a:t>Graduate </a:t>
            </a:r>
            <a:r>
              <a:rPr sz="2500" b="1" spc="-10" dirty="0">
                <a:latin typeface="Calibri"/>
                <a:cs typeface="Calibri"/>
              </a:rPr>
              <a:t>Research </a:t>
            </a:r>
            <a:r>
              <a:rPr sz="2500" b="1" spc="-15" dirty="0">
                <a:latin typeface="Calibri"/>
                <a:cs typeface="Calibri"/>
              </a:rPr>
              <a:t>Statement </a:t>
            </a:r>
            <a:r>
              <a:rPr sz="2500" spc="-5" dirty="0">
                <a:latin typeface="Calibri"/>
                <a:cs typeface="Calibri"/>
              </a:rPr>
              <a:t>(2</a:t>
            </a:r>
            <a:r>
              <a:rPr sz="2500" spc="3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pages)</a:t>
            </a:r>
            <a:endParaRPr sz="2500">
              <a:latin typeface="Calibri"/>
              <a:cs typeface="Calibri"/>
            </a:endParaRPr>
          </a:p>
          <a:p>
            <a:pPr marL="342900" indent="-330200">
              <a:lnSpc>
                <a:spcPct val="100000"/>
              </a:lnSpc>
              <a:spcBef>
                <a:spcPts val="1055"/>
              </a:spcBef>
              <a:buAutoNum type="arabicParenR" startAt="3"/>
              <a:tabLst>
                <a:tab pos="342900" algn="l"/>
              </a:tabLst>
            </a:pPr>
            <a:r>
              <a:rPr sz="2500" b="1" spc="-25" dirty="0">
                <a:latin typeface="Calibri"/>
                <a:cs typeface="Calibri"/>
              </a:rPr>
              <a:t>Transcripts </a:t>
            </a:r>
            <a:r>
              <a:rPr sz="2500" spc="-5" dirty="0">
                <a:latin typeface="Calibri"/>
                <a:cs typeface="Calibri"/>
              </a:rPr>
              <a:t>(uploaded </a:t>
            </a:r>
            <a:r>
              <a:rPr sz="2500" spc="-10" dirty="0">
                <a:latin typeface="Calibri"/>
                <a:cs typeface="Calibri"/>
              </a:rPr>
              <a:t>electronically)</a:t>
            </a:r>
            <a:endParaRPr sz="2500">
              <a:latin typeface="Calibri"/>
              <a:cs typeface="Calibri"/>
            </a:endParaRPr>
          </a:p>
          <a:p>
            <a:pPr marL="342265" indent="-329565">
              <a:lnSpc>
                <a:spcPct val="100000"/>
              </a:lnSpc>
              <a:spcBef>
                <a:spcPts val="1055"/>
              </a:spcBef>
              <a:buFont typeface="Calibri"/>
              <a:buAutoNum type="arabicParenR" startAt="3"/>
              <a:tabLst>
                <a:tab pos="342900" algn="l"/>
              </a:tabLst>
            </a:pPr>
            <a:r>
              <a:rPr sz="25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Three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b="1" spc="-20" dirty="0">
                <a:latin typeface="Calibri"/>
                <a:cs typeface="Calibri"/>
              </a:rPr>
              <a:t>letters </a:t>
            </a:r>
            <a:r>
              <a:rPr sz="2500" b="1" dirty="0">
                <a:latin typeface="Calibri"/>
                <a:cs typeface="Calibri"/>
              </a:rPr>
              <a:t>of</a:t>
            </a:r>
            <a:r>
              <a:rPr sz="2500" b="1" spc="25" dirty="0">
                <a:latin typeface="Calibri"/>
                <a:cs typeface="Calibri"/>
              </a:rPr>
              <a:t> </a:t>
            </a:r>
            <a:r>
              <a:rPr sz="2500" b="1" spc="-15" dirty="0">
                <a:latin typeface="Calibri"/>
                <a:cs typeface="Calibri"/>
              </a:rPr>
              <a:t>reference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marL="3512820" marR="5080" indent="-3326129">
              <a:lnSpc>
                <a:spcPts val="1920"/>
              </a:lnSpc>
              <a:spcBef>
                <a:spcPts val="1930"/>
              </a:spcBef>
            </a:pPr>
            <a:r>
              <a:rPr sz="2000" spc="-5" dirty="0">
                <a:latin typeface="Calibri"/>
                <a:cs typeface="Calibri"/>
              </a:rPr>
              <a:t>Please see the </a:t>
            </a:r>
            <a:r>
              <a:rPr sz="2000" spc="-10" dirty="0">
                <a:latin typeface="Calibri"/>
                <a:cs typeface="Calibri"/>
              </a:rPr>
              <a:t>most recent Solicitation </a:t>
            </a:r>
            <a:r>
              <a:rPr sz="2000" spc="-5" dirty="0">
                <a:latin typeface="Calibri"/>
                <a:cs typeface="Calibri"/>
              </a:rPr>
              <a:t>(NSF 18‐573) </a:t>
            </a:r>
            <a:r>
              <a:rPr sz="2000" spc="-20" dirty="0">
                <a:latin typeface="Calibri"/>
                <a:cs typeface="Calibri"/>
              </a:rPr>
              <a:t>for </a:t>
            </a:r>
            <a:r>
              <a:rPr sz="2000" spc="-5" dirty="0">
                <a:latin typeface="Calibri"/>
                <a:cs typeface="Calibri"/>
              </a:rPr>
              <a:t>application </a:t>
            </a:r>
            <a:r>
              <a:rPr sz="2000" spc="-10" dirty="0">
                <a:latin typeface="Calibri"/>
                <a:cs typeface="Calibri"/>
              </a:rPr>
              <a:t>details </a:t>
            </a:r>
            <a:r>
              <a:rPr sz="2000" spc="-5" dirty="0">
                <a:latin typeface="Calibri"/>
                <a:cs typeface="Calibri"/>
              </a:rPr>
              <a:t>and  </a:t>
            </a:r>
            <a:r>
              <a:rPr sz="2000" spc="-10" dirty="0">
                <a:latin typeface="Calibri"/>
                <a:cs typeface="Calibri"/>
              </a:rPr>
              <a:t>requirements.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47688" y="3914890"/>
            <a:ext cx="1305917" cy="13845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1195">
              <a:lnSpc>
                <a:spcPct val="100000"/>
              </a:lnSpc>
              <a:spcBef>
                <a:spcPts val="95"/>
              </a:spcBef>
              <a:tabLst>
                <a:tab pos="1145540" algn="l"/>
                <a:tab pos="8188325" algn="l"/>
              </a:tabLst>
            </a:pPr>
            <a:r>
              <a:rPr sz="4400" b="0" spc="-5" dirty="0">
                <a:latin typeface="Times New Roman"/>
                <a:cs typeface="Times New Roman"/>
              </a:rPr>
              <a:t> 	</a:t>
            </a:r>
            <a:r>
              <a:rPr sz="4400" spc="-5" dirty="0"/>
              <a:t>GRFP </a:t>
            </a:r>
            <a:r>
              <a:rPr sz="4400" spc="-20" dirty="0"/>
              <a:t>Complete</a:t>
            </a:r>
            <a:r>
              <a:rPr sz="4400" spc="-35" dirty="0"/>
              <a:t> </a:t>
            </a:r>
            <a:r>
              <a:rPr sz="4400" spc="-10" dirty="0"/>
              <a:t>Application	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4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2272" y="544068"/>
            <a:ext cx="827532" cy="832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1195">
              <a:lnSpc>
                <a:spcPct val="100000"/>
              </a:lnSpc>
              <a:spcBef>
                <a:spcPts val="100"/>
              </a:spcBef>
              <a:tabLst>
                <a:tab pos="1830705" algn="l"/>
                <a:tab pos="8188325" algn="l"/>
              </a:tabLst>
            </a:pPr>
            <a:r>
              <a:rPr sz="4000" b="0" dirty="0">
                <a:latin typeface="Times New Roman"/>
                <a:cs typeface="Times New Roman"/>
              </a:rPr>
              <a:t> 	</a:t>
            </a:r>
            <a:r>
              <a:rPr sz="4000" dirty="0"/>
              <a:t>NSF </a:t>
            </a:r>
            <a:r>
              <a:rPr sz="4000" spc="-15" dirty="0"/>
              <a:t>Review</a:t>
            </a:r>
            <a:r>
              <a:rPr sz="4000" spc="-130" dirty="0"/>
              <a:t> </a:t>
            </a:r>
            <a:r>
              <a:rPr sz="4000" spc="-10" dirty="0"/>
              <a:t>Criteria	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5301" y="1460245"/>
            <a:ext cx="7920355" cy="395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spc="-50" dirty="0">
                <a:latin typeface="Calibri"/>
                <a:cs typeface="Calibri"/>
              </a:rPr>
              <a:t>Two </a:t>
            </a:r>
            <a:r>
              <a:rPr sz="2600" spc="-10" dirty="0">
                <a:latin typeface="Calibri"/>
                <a:cs typeface="Calibri"/>
              </a:rPr>
              <a:t>National Science </a:t>
            </a:r>
            <a:r>
              <a:rPr sz="2600" spc="-15" dirty="0">
                <a:latin typeface="Calibri"/>
                <a:cs typeface="Calibri"/>
              </a:rPr>
              <a:t>Board‐approved </a:t>
            </a:r>
            <a:r>
              <a:rPr sz="2600" spc="-10" dirty="0">
                <a:latin typeface="Calibri"/>
                <a:cs typeface="Calibri"/>
              </a:rPr>
              <a:t>review</a:t>
            </a:r>
            <a:r>
              <a:rPr sz="2600" spc="1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criteria: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15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Calibri"/>
              <a:buChar char="‐"/>
              <a:tabLst>
                <a:tab pos="355600" algn="l"/>
              </a:tabLst>
            </a:pPr>
            <a:r>
              <a:rPr sz="4400" b="1" spc="-15" dirty="0">
                <a:latin typeface="Calibri"/>
                <a:cs typeface="Calibri"/>
              </a:rPr>
              <a:t>Intellectual</a:t>
            </a:r>
            <a:r>
              <a:rPr sz="4400" b="1" spc="-10" dirty="0">
                <a:latin typeface="Calibri"/>
                <a:cs typeface="Calibri"/>
              </a:rPr>
              <a:t> Merit</a:t>
            </a:r>
            <a:endParaRPr sz="44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  <a:spcBef>
                <a:spcPts val="120"/>
              </a:spcBef>
            </a:pPr>
            <a:r>
              <a:rPr sz="2600" spc="-5" dirty="0">
                <a:latin typeface="Calibri"/>
                <a:cs typeface="Calibri"/>
              </a:rPr>
              <a:t>How </a:t>
            </a:r>
            <a:r>
              <a:rPr sz="2600" spc="-15" dirty="0">
                <a:latin typeface="Calibri"/>
                <a:cs typeface="Calibri"/>
              </a:rPr>
              <a:t>important </a:t>
            </a:r>
            <a:r>
              <a:rPr sz="2600" spc="-5" dirty="0">
                <a:latin typeface="Calibri"/>
                <a:cs typeface="Calibri"/>
              </a:rPr>
              <a:t>is the </a:t>
            </a:r>
            <a:r>
              <a:rPr sz="2600" spc="-15" dirty="0">
                <a:latin typeface="Calibri"/>
                <a:cs typeface="Calibri"/>
              </a:rPr>
              <a:t>proposed </a:t>
            </a:r>
            <a:r>
              <a:rPr sz="2600" spc="-10" dirty="0">
                <a:latin typeface="Calibri"/>
                <a:cs typeface="Calibri"/>
              </a:rPr>
              <a:t>activity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spc="-10" dirty="0">
                <a:latin typeface="Calibri"/>
                <a:cs typeface="Calibri"/>
              </a:rPr>
              <a:t>advancing  </a:t>
            </a:r>
            <a:r>
              <a:rPr sz="2600" spc="-5" dirty="0">
                <a:latin typeface="Calibri"/>
                <a:cs typeface="Calibri"/>
              </a:rPr>
              <a:t>knowledge within its </a:t>
            </a:r>
            <a:r>
              <a:rPr sz="2600" spc="-10" dirty="0">
                <a:latin typeface="Calibri"/>
                <a:cs typeface="Calibri"/>
              </a:rPr>
              <a:t>own </a:t>
            </a:r>
            <a:r>
              <a:rPr sz="2600" spc="-5" dirty="0">
                <a:latin typeface="Calibri"/>
                <a:cs typeface="Calibri"/>
              </a:rPr>
              <a:t>field or </a:t>
            </a:r>
            <a:r>
              <a:rPr sz="2600" spc="-15" dirty="0">
                <a:latin typeface="Calibri"/>
                <a:cs typeface="Calibri"/>
              </a:rPr>
              <a:t>across </a:t>
            </a:r>
            <a:r>
              <a:rPr sz="2600" spc="-20" dirty="0">
                <a:latin typeface="Calibri"/>
                <a:cs typeface="Calibri"/>
              </a:rPr>
              <a:t>different</a:t>
            </a:r>
            <a:r>
              <a:rPr sz="2600" spc="8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fields?</a:t>
            </a:r>
            <a:endParaRPr sz="26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935"/>
              </a:spcBef>
              <a:buFont typeface="Calibri"/>
              <a:buChar char="‐"/>
              <a:tabLst>
                <a:tab pos="355600" algn="l"/>
              </a:tabLst>
            </a:pPr>
            <a:r>
              <a:rPr sz="4400" b="1" spc="-10" dirty="0">
                <a:latin typeface="Calibri"/>
                <a:cs typeface="Calibri"/>
              </a:rPr>
              <a:t>Broader</a:t>
            </a:r>
            <a:r>
              <a:rPr sz="4400" b="1" spc="-5" dirty="0">
                <a:latin typeface="Calibri"/>
                <a:cs typeface="Calibri"/>
              </a:rPr>
              <a:t> Impacts</a:t>
            </a:r>
            <a:endParaRPr sz="4400">
              <a:latin typeface="Calibri"/>
              <a:cs typeface="Calibri"/>
            </a:endParaRPr>
          </a:p>
          <a:p>
            <a:pPr marL="412750" marR="223520">
              <a:lnSpc>
                <a:spcPct val="100000"/>
              </a:lnSpc>
              <a:spcBef>
                <a:spcPts val="120"/>
              </a:spcBef>
            </a:pPr>
            <a:r>
              <a:rPr sz="2600" spc="-5" dirty="0">
                <a:latin typeface="Calibri"/>
                <a:cs typeface="Calibri"/>
              </a:rPr>
              <a:t>How </a:t>
            </a:r>
            <a:r>
              <a:rPr sz="2600" spc="-10" dirty="0">
                <a:latin typeface="Calibri"/>
                <a:cs typeface="Calibri"/>
              </a:rPr>
              <a:t>well </a:t>
            </a:r>
            <a:r>
              <a:rPr sz="2600" spc="-5" dirty="0">
                <a:latin typeface="Calibri"/>
                <a:cs typeface="Calibri"/>
              </a:rPr>
              <a:t>does the </a:t>
            </a:r>
            <a:r>
              <a:rPr sz="2600" spc="-15" dirty="0">
                <a:latin typeface="Calibri"/>
                <a:cs typeface="Calibri"/>
              </a:rPr>
              <a:t>proposed </a:t>
            </a:r>
            <a:r>
              <a:rPr sz="2600" spc="-10" dirty="0">
                <a:latin typeface="Calibri"/>
                <a:cs typeface="Calibri"/>
              </a:rPr>
              <a:t>activity benefit society </a:t>
            </a:r>
            <a:r>
              <a:rPr sz="2600" spc="-5" dirty="0">
                <a:latin typeface="Calibri"/>
                <a:cs typeface="Calibri"/>
              </a:rPr>
              <a:t>or  </a:t>
            </a:r>
            <a:r>
              <a:rPr sz="2600" spc="-10" dirty="0">
                <a:latin typeface="Calibri"/>
                <a:cs typeface="Calibri"/>
              </a:rPr>
              <a:t>advance </a:t>
            </a:r>
            <a:r>
              <a:rPr sz="2600" spc="-15" dirty="0">
                <a:latin typeface="Calibri"/>
                <a:cs typeface="Calibri"/>
              </a:rPr>
              <a:t>desired </a:t>
            </a:r>
            <a:r>
              <a:rPr sz="2600" spc="-10" dirty="0">
                <a:latin typeface="Calibri"/>
                <a:cs typeface="Calibri"/>
              </a:rPr>
              <a:t>societal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outcomes?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077200" y="1295400"/>
            <a:ext cx="1400555" cy="1357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4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2272" y="544068"/>
            <a:ext cx="827532" cy="832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1195">
              <a:lnSpc>
                <a:spcPct val="100000"/>
              </a:lnSpc>
              <a:spcBef>
                <a:spcPts val="95"/>
              </a:spcBef>
              <a:tabLst>
                <a:tab pos="1297305" algn="l"/>
                <a:tab pos="8188325" algn="l"/>
              </a:tabLst>
            </a:pPr>
            <a:r>
              <a:rPr sz="4400" b="0" spc="-5" dirty="0">
                <a:latin typeface="Times New Roman"/>
                <a:cs typeface="Times New Roman"/>
              </a:rPr>
              <a:t> 	</a:t>
            </a:r>
            <a:r>
              <a:rPr sz="4400" spc="-15" dirty="0"/>
              <a:t>Intellectual</a:t>
            </a:r>
            <a:r>
              <a:rPr sz="4400" spc="-75" dirty="0"/>
              <a:t> </a:t>
            </a:r>
            <a:r>
              <a:rPr sz="4400" spc="-5" dirty="0"/>
              <a:t>Merit	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5301" y="1459406"/>
            <a:ext cx="8582660" cy="551688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b="1" u="heavy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Your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potential </a:t>
            </a:r>
            <a:r>
              <a:rPr sz="2400" b="1" spc="-15" dirty="0">
                <a:latin typeface="Calibri"/>
                <a:cs typeface="Calibri"/>
              </a:rPr>
              <a:t>to </a:t>
            </a:r>
            <a:r>
              <a:rPr sz="2400" b="1" spc="-10" dirty="0">
                <a:latin typeface="Calibri"/>
                <a:cs typeface="Calibri"/>
              </a:rPr>
              <a:t>discover </a:t>
            </a:r>
            <a:r>
              <a:rPr sz="2400" b="1" spc="-5" dirty="0">
                <a:latin typeface="Calibri"/>
                <a:cs typeface="Calibri"/>
              </a:rPr>
              <a:t>new</a:t>
            </a:r>
            <a:r>
              <a:rPr sz="2400" b="1" spc="6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knowledge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000" spc="-45" dirty="0">
                <a:latin typeface="Calibri"/>
                <a:cs typeface="Calibri"/>
              </a:rPr>
              <a:t>Your </a:t>
            </a:r>
            <a:r>
              <a:rPr sz="2000" spc="-15" dirty="0">
                <a:latin typeface="Calibri"/>
                <a:cs typeface="Calibri"/>
              </a:rPr>
              <a:t>demonstrated </a:t>
            </a:r>
            <a:r>
              <a:rPr sz="2000" spc="-10" dirty="0">
                <a:latin typeface="Calibri"/>
                <a:cs typeface="Calibri"/>
              </a:rPr>
              <a:t>intellectual </a:t>
            </a:r>
            <a:r>
              <a:rPr sz="2000" spc="-5" dirty="0">
                <a:latin typeface="Calibri"/>
                <a:cs typeface="Calibri"/>
              </a:rPr>
              <a:t>ability (such as </a:t>
            </a:r>
            <a:r>
              <a:rPr sz="2000" spc="-10" dirty="0">
                <a:latin typeface="Calibri"/>
                <a:cs typeface="Calibri"/>
              </a:rPr>
              <a:t>grades, </a:t>
            </a:r>
            <a:r>
              <a:rPr sz="2000" spc="-5" dirty="0">
                <a:latin typeface="Calibri"/>
                <a:cs typeface="Calibri"/>
              </a:rPr>
              <a:t>curricula, </a:t>
            </a:r>
            <a:r>
              <a:rPr sz="2000" spc="-15" dirty="0">
                <a:latin typeface="Calibri"/>
                <a:cs typeface="Calibri"/>
              </a:rPr>
              <a:t>awards,</a:t>
            </a:r>
            <a:r>
              <a:rPr sz="2000" spc="254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etc.)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45"/>
              </a:spcBef>
            </a:pPr>
            <a:r>
              <a:rPr sz="2400" spc="-5" dirty="0">
                <a:latin typeface="Calibri"/>
                <a:cs typeface="Calibri"/>
              </a:rPr>
              <a:t>Other </a:t>
            </a:r>
            <a:r>
              <a:rPr sz="2400" dirty="0">
                <a:latin typeface="Calibri"/>
                <a:cs typeface="Calibri"/>
              </a:rPr>
              <a:t>evidence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your potential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5" dirty="0">
                <a:latin typeface="Calibri"/>
                <a:cs typeface="Calibri"/>
              </a:rPr>
              <a:t>scholarly </a:t>
            </a:r>
            <a:r>
              <a:rPr sz="2400" spc="-10" dirty="0">
                <a:latin typeface="Calibri"/>
                <a:cs typeface="Calibri"/>
              </a:rPr>
              <a:t>scientific </a:t>
            </a:r>
            <a:r>
              <a:rPr sz="2400" spc="-35" dirty="0">
                <a:latin typeface="Calibri"/>
                <a:cs typeface="Calibri"/>
              </a:rPr>
              <a:t>study, </a:t>
            </a:r>
            <a:r>
              <a:rPr sz="2400" spc="-5" dirty="0">
                <a:latin typeface="Calibri"/>
                <a:cs typeface="Calibri"/>
              </a:rPr>
              <a:t>such </a:t>
            </a:r>
            <a:r>
              <a:rPr sz="2400" dirty="0">
                <a:latin typeface="Calibri"/>
                <a:cs typeface="Calibri"/>
              </a:rPr>
              <a:t>as  </a:t>
            </a:r>
            <a:r>
              <a:rPr sz="2400" spc="-10" dirty="0">
                <a:latin typeface="Calibri"/>
                <a:cs typeface="Calibri"/>
              </a:rPr>
              <a:t>your </a:t>
            </a:r>
            <a:r>
              <a:rPr sz="2400" dirty="0">
                <a:latin typeface="Calibri"/>
                <a:cs typeface="Calibri"/>
              </a:rPr>
              <a:t>ability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to: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000" spc="-5" dirty="0">
                <a:latin typeface="Calibri"/>
                <a:cs typeface="Calibri"/>
              </a:rPr>
              <a:t>Plan and </a:t>
            </a:r>
            <a:r>
              <a:rPr sz="2000" spc="-10" dirty="0">
                <a:latin typeface="Calibri"/>
                <a:cs typeface="Calibri"/>
              </a:rPr>
              <a:t>conduct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research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000" spc="-25" dirty="0">
                <a:latin typeface="Calibri"/>
                <a:cs typeface="Calibri"/>
              </a:rPr>
              <a:t>Work </a:t>
            </a:r>
            <a:r>
              <a:rPr sz="2000" spc="-5" dirty="0">
                <a:latin typeface="Calibri"/>
                <a:cs typeface="Calibri"/>
              </a:rPr>
              <a:t>as a member of a </a:t>
            </a:r>
            <a:r>
              <a:rPr sz="2000" spc="-10" dirty="0">
                <a:latin typeface="Calibri"/>
                <a:cs typeface="Calibri"/>
              </a:rPr>
              <a:t>team </a:t>
            </a:r>
            <a:r>
              <a:rPr sz="2000" spc="-5" dirty="0">
                <a:latin typeface="Calibri"/>
                <a:cs typeface="Calibri"/>
              </a:rPr>
              <a:t>as </a:t>
            </a:r>
            <a:r>
              <a:rPr sz="2000" spc="-10" dirty="0">
                <a:latin typeface="Calibri"/>
                <a:cs typeface="Calibri"/>
              </a:rPr>
              <a:t>well </a:t>
            </a:r>
            <a:r>
              <a:rPr sz="2000" spc="-5" dirty="0">
                <a:latin typeface="Calibri"/>
                <a:cs typeface="Calibri"/>
              </a:rPr>
              <a:t>as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independently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000" spc="-10" dirty="0">
                <a:latin typeface="Calibri"/>
                <a:cs typeface="Calibri"/>
              </a:rPr>
              <a:t>Interpret </a:t>
            </a:r>
            <a:r>
              <a:rPr sz="2000" spc="-5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communicate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research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000" spc="-60" dirty="0">
                <a:latin typeface="Calibri"/>
                <a:cs typeface="Calibri"/>
              </a:rPr>
              <a:t>Take </a:t>
            </a:r>
            <a:r>
              <a:rPr sz="2000" spc="-10" dirty="0">
                <a:latin typeface="Calibri"/>
                <a:cs typeface="Calibri"/>
              </a:rPr>
              <a:t>initiative, solve problems,</a:t>
            </a:r>
            <a:r>
              <a:rPr sz="2000" spc="1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persist</a:t>
            </a:r>
            <a:endParaRPr sz="2000">
              <a:latin typeface="Calibri"/>
              <a:cs typeface="Calibri"/>
            </a:endParaRPr>
          </a:p>
          <a:p>
            <a:pPr marL="12700" marR="744855">
              <a:lnSpc>
                <a:spcPct val="100000"/>
              </a:lnSpc>
              <a:spcBef>
                <a:spcPts val="550"/>
              </a:spcBef>
            </a:pPr>
            <a:r>
              <a:rPr sz="2400" b="1" spc="-5" dirty="0">
                <a:latin typeface="Calibri"/>
                <a:cs typeface="Calibri"/>
              </a:rPr>
              <a:t>The </a:t>
            </a:r>
            <a:r>
              <a:rPr sz="2400" b="1" spc="-10" dirty="0">
                <a:latin typeface="Calibri"/>
                <a:cs typeface="Calibri"/>
              </a:rPr>
              <a:t>potential </a:t>
            </a:r>
            <a:r>
              <a:rPr sz="2400" b="1" dirty="0">
                <a:latin typeface="Calibri"/>
                <a:cs typeface="Calibri"/>
              </a:rPr>
              <a:t>of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your approach 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your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field of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study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and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your 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Research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Plan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to </a:t>
            </a:r>
            <a:r>
              <a:rPr sz="2400" b="1" dirty="0">
                <a:latin typeface="Calibri"/>
                <a:cs typeface="Calibri"/>
              </a:rPr>
              <a:t>lead </a:t>
            </a:r>
            <a:r>
              <a:rPr sz="2400" b="1" spc="-15" dirty="0">
                <a:latin typeface="Calibri"/>
                <a:cs typeface="Calibri"/>
              </a:rPr>
              <a:t>to </a:t>
            </a:r>
            <a:r>
              <a:rPr sz="2400" b="1" spc="-5" dirty="0">
                <a:latin typeface="Calibri"/>
                <a:cs typeface="Calibri"/>
              </a:rPr>
              <a:t>new</a:t>
            </a:r>
            <a:r>
              <a:rPr sz="2400" b="1" spc="3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knowledge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84455">
              <a:lnSpc>
                <a:spcPct val="100000"/>
              </a:lnSpc>
            </a:pPr>
            <a:r>
              <a:rPr sz="2400" i="1" spc="-15" dirty="0">
                <a:latin typeface="Calibri"/>
                <a:cs typeface="Calibri"/>
              </a:rPr>
              <a:t>Evidence </a:t>
            </a:r>
            <a:r>
              <a:rPr sz="2400" i="1" spc="-5" dirty="0">
                <a:latin typeface="Calibri"/>
                <a:cs typeface="Calibri"/>
              </a:rPr>
              <a:t>of </a:t>
            </a:r>
            <a:r>
              <a:rPr sz="2400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intellectual </a:t>
            </a:r>
            <a:r>
              <a:rPr sz="2400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meri</a:t>
            </a:r>
            <a:r>
              <a:rPr sz="2400" i="1" dirty="0">
                <a:latin typeface="Calibri"/>
                <a:cs typeface="Calibri"/>
              </a:rPr>
              <a:t>t </a:t>
            </a:r>
            <a:r>
              <a:rPr sz="2400" i="1" spc="-10" dirty="0">
                <a:latin typeface="Calibri"/>
                <a:cs typeface="Calibri"/>
              </a:rPr>
              <a:t>can </a:t>
            </a:r>
            <a:r>
              <a:rPr sz="2400" i="1" dirty="0">
                <a:latin typeface="Calibri"/>
                <a:cs typeface="Calibri"/>
              </a:rPr>
              <a:t>be </a:t>
            </a:r>
            <a:r>
              <a:rPr sz="2400" i="1" spc="-10" dirty="0">
                <a:latin typeface="Calibri"/>
                <a:cs typeface="Calibri"/>
              </a:rPr>
              <a:t>found </a:t>
            </a:r>
            <a:r>
              <a:rPr sz="2400" i="1" spc="-5" dirty="0">
                <a:latin typeface="Calibri"/>
                <a:cs typeface="Calibri"/>
              </a:rPr>
              <a:t>in </a:t>
            </a:r>
            <a:r>
              <a:rPr sz="2400" i="1" dirty="0">
                <a:latin typeface="Calibri"/>
                <a:cs typeface="Calibri"/>
              </a:rPr>
              <a:t>all parts </a:t>
            </a:r>
            <a:r>
              <a:rPr sz="2400" i="1" spc="-5" dirty="0">
                <a:latin typeface="Calibri"/>
                <a:cs typeface="Calibri"/>
              </a:rPr>
              <a:t>of </a:t>
            </a:r>
            <a:r>
              <a:rPr sz="2400" i="1" dirty="0">
                <a:latin typeface="Calibri"/>
                <a:cs typeface="Calibri"/>
              </a:rPr>
              <a:t>the  </a:t>
            </a:r>
            <a:r>
              <a:rPr sz="2400" i="1" spc="-5" dirty="0">
                <a:latin typeface="Calibri"/>
                <a:cs typeface="Calibri"/>
              </a:rPr>
              <a:t>application </a:t>
            </a:r>
            <a:r>
              <a:rPr sz="2400" i="1" dirty="0">
                <a:latin typeface="Calibri"/>
                <a:cs typeface="Calibri"/>
              </a:rPr>
              <a:t>‐ </a:t>
            </a:r>
            <a:r>
              <a:rPr sz="2400" i="1" spc="-10" dirty="0">
                <a:latin typeface="Calibri"/>
                <a:cs typeface="Calibri"/>
              </a:rPr>
              <a:t>Personal Statement, Research </a:t>
            </a:r>
            <a:r>
              <a:rPr sz="2400" i="1" spc="-5" dirty="0">
                <a:latin typeface="Calibri"/>
                <a:cs typeface="Calibri"/>
              </a:rPr>
              <a:t>Plan, </a:t>
            </a:r>
            <a:r>
              <a:rPr sz="2400" i="1" spc="-10" dirty="0">
                <a:latin typeface="Calibri"/>
                <a:cs typeface="Calibri"/>
              </a:rPr>
              <a:t>letters, experiences,  </a:t>
            </a:r>
            <a:r>
              <a:rPr sz="2400" i="1" spc="-5" dirty="0">
                <a:latin typeface="Calibri"/>
                <a:cs typeface="Calibri"/>
              </a:rPr>
              <a:t>awards, achievements,</a:t>
            </a:r>
            <a:r>
              <a:rPr sz="2400" i="1" spc="2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transcripts.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086600" y="533399"/>
            <a:ext cx="2124455" cy="8465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4">
              <a:lnSpc>
                <a:spcPts val="124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2272" y="544068"/>
            <a:ext cx="827532" cy="832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1195">
              <a:lnSpc>
                <a:spcPct val="100000"/>
              </a:lnSpc>
              <a:spcBef>
                <a:spcPts val="95"/>
              </a:spcBef>
              <a:tabLst>
                <a:tab pos="1462405" algn="l"/>
                <a:tab pos="8188325" algn="l"/>
              </a:tabLst>
            </a:pPr>
            <a:r>
              <a:rPr sz="4400" b="0" spc="-5" dirty="0">
                <a:latin typeface="Times New Roman"/>
                <a:cs typeface="Times New Roman"/>
              </a:rPr>
              <a:t> 	</a:t>
            </a:r>
            <a:r>
              <a:rPr sz="4400" spc="-10" dirty="0"/>
              <a:t>Broader</a:t>
            </a:r>
            <a:r>
              <a:rPr sz="4400" spc="-60" dirty="0"/>
              <a:t> </a:t>
            </a:r>
            <a:r>
              <a:rPr sz="4400" spc="-5" dirty="0"/>
              <a:t>Impacts	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86600" y="533399"/>
            <a:ext cx="2124455" cy="8465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9101" y="1311656"/>
            <a:ext cx="8813800" cy="546354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15" dirty="0">
                <a:latin typeface="Calibri"/>
                <a:cs typeface="Calibri"/>
              </a:rPr>
              <a:t>Potential </a:t>
            </a:r>
            <a:r>
              <a:rPr sz="2400" b="1" dirty="0">
                <a:latin typeface="Calibri"/>
                <a:cs typeface="Calibri"/>
              </a:rPr>
              <a:t>impact of the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individual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(you!) </a:t>
            </a:r>
            <a:r>
              <a:rPr sz="2400" b="1" dirty="0">
                <a:latin typeface="Calibri"/>
                <a:cs typeface="Calibri"/>
              </a:rPr>
              <a:t>on </a:t>
            </a:r>
            <a:r>
              <a:rPr sz="2400" b="1" spc="-10" dirty="0">
                <a:latin typeface="Calibri"/>
                <a:cs typeface="Calibri"/>
              </a:rPr>
              <a:t>society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15" dirty="0">
                <a:latin typeface="Calibri"/>
                <a:cs typeface="Calibri"/>
              </a:rPr>
              <a:t>Potential </a:t>
            </a:r>
            <a:r>
              <a:rPr sz="2400" b="1" dirty="0">
                <a:latin typeface="Calibri"/>
                <a:cs typeface="Calibri"/>
              </a:rPr>
              <a:t>impact of </a:t>
            </a:r>
            <a:r>
              <a:rPr sz="2400" b="1" spc="-10" dirty="0">
                <a:latin typeface="Calibri"/>
                <a:cs typeface="Calibri"/>
              </a:rPr>
              <a:t>your 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research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on </a:t>
            </a:r>
            <a:r>
              <a:rPr sz="2400" b="1" spc="-5" dirty="0">
                <a:latin typeface="Calibri"/>
                <a:cs typeface="Calibri"/>
              </a:rPr>
              <a:t>society; </a:t>
            </a:r>
            <a:r>
              <a:rPr sz="2400" b="1" spc="-20" dirty="0">
                <a:latin typeface="Calibri"/>
                <a:cs typeface="Calibri"/>
              </a:rPr>
              <a:t>why it’s</a:t>
            </a:r>
            <a:r>
              <a:rPr sz="2400" b="1" spc="7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important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14"/>
              </a:spcBef>
            </a:pPr>
            <a:r>
              <a:rPr sz="2400" spc="-10" dirty="0">
                <a:latin typeface="Calibri"/>
                <a:cs typeface="Calibri"/>
              </a:rPr>
              <a:t>Societal benefits </a:t>
            </a:r>
            <a:r>
              <a:rPr sz="2400" spc="-15" dirty="0">
                <a:latin typeface="Calibri"/>
                <a:cs typeface="Calibri"/>
              </a:rPr>
              <a:t>may </a:t>
            </a:r>
            <a:r>
              <a:rPr sz="2400" spc="-5" dirty="0">
                <a:latin typeface="Calibri"/>
                <a:cs typeface="Calibri"/>
              </a:rPr>
              <a:t>include, but </a:t>
            </a:r>
            <a:r>
              <a:rPr sz="2400" spc="-15" dirty="0">
                <a:latin typeface="Calibri"/>
                <a:cs typeface="Calibri"/>
              </a:rPr>
              <a:t>are </a:t>
            </a:r>
            <a:r>
              <a:rPr sz="2400" spc="-5" dirty="0">
                <a:latin typeface="Calibri"/>
                <a:cs typeface="Calibri"/>
              </a:rPr>
              <a:t>not </a:t>
            </a:r>
            <a:r>
              <a:rPr sz="2400" spc="-10" dirty="0">
                <a:latin typeface="Calibri"/>
                <a:cs typeface="Calibri"/>
              </a:rPr>
              <a:t>limited </a:t>
            </a:r>
            <a:r>
              <a:rPr sz="2400" spc="-15" dirty="0">
                <a:latin typeface="Calibri"/>
                <a:cs typeface="Calibri"/>
              </a:rPr>
              <a:t>to:</a:t>
            </a:r>
            <a:endParaRPr sz="2400">
              <a:latin typeface="Calibri"/>
              <a:cs typeface="Calibri"/>
            </a:endParaRPr>
          </a:p>
          <a:p>
            <a:pPr marL="355600" marR="636270" indent="-342900">
              <a:lnSpc>
                <a:spcPct val="100000"/>
              </a:lnSpc>
              <a:spcBef>
                <a:spcPts val="3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000" spc="-5" dirty="0">
                <a:latin typeface="Calibri"/>
                <a:cs typeface="Calibri"/>
              </a:rPr>
              <a:t>Increasing participation of </a:t>
            </a:r>
            <a:r>
              <a:rPr sz="2000" spc="-10" dirty="0">
                <a:latin typeface="Calibri"/>
                <a:cs typeface="Calibri"/>
              </a:rPr>
              <a:t>underrepresented groups, women, students </a:t>
            </a:r>
            <a:r>
              <a:rPr sz="2000" spc="-5" dirty="0">
                <a:latin typeface="Calibri"/>
                <a:cs typeface="Calibri"/>
              </a:rPr>
              <a:t>with  disabilities,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veterans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000" spc="-5" dirty="0">
                <a:latin typeface="Calibri"/>
                <a:cs typeface="Calibri"/>
              </a:rPr>
              <a:t>Outreach: Mentoring; </a:t>
            </a:r>
            <a:r>
              <a:rPr sz="2000" spc="-10" dirty="0">
                <a:latin typeface="Calibri"/>
                <a:cs typeface="Calibri"/>
              </a:rPr>
              <a:t>improving STEM education </a:t>
            </a:r>
            <a:r>
              <a:rPr sz="2000" spc="-5" dirty="0">
                <a:latin typeface="Calibri"/>
                <a:cs typeface="Calibri"/>
              </a:rPr>
              <a:t>in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schools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Increasing public scientific </a:t>
            </a:r>
            <a:r>
              <a:rPr sz="2000" spc="-10" dirty="0">
                <a:latin typeface="Calibri"/>
                <a:cs typeface="Calibri"/>
              </a:rPr>
              <a:t>literacy; increased </a:t>
            </a:r>
            <a:r>
              <a:rPr sz="2000" spc="-5" dirty="0">
                <a:latin typeface="Calibri"/>
                <a:cs typeface="Calibri"/>
              </a:rPr>
              <a:t>public </a:t>
            </a:r>
            <a:r>
              <a:rPr sz="2000" spc="-10" dirty="0">
                <a:latin typeface="Calibri"/>
                <a:cs typeface="Calibri"/>
              </a:rPr>
              <a:t>engagement </a:t>
            </a:r>
            <a:r>
              <a:rPr sz="2000" spc="-5" dirty="0">
                <a:latin typeface="Calibri"/>
                <a:cs typeface="Calibri"/>
              </a:rPr>
              <a:t>with science and  technology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000" spc="-10" dirty="0">
                <a:latin typeface="Calibri"/>
                <a:cs typeface="Calibri"/>
              </a:rPr>
              <a:t>Community outreach: </a:t>
            </a:r>
            <a:r>
              <a:rPr sz="2000" spc="-5" dirty="0">
                <a:latin typeface="Calibri"/>
                <a:cs typeface="Calibri"/>
              </a:rPr>
              <a:t>science </a:t>
            </a:r>
            <a:r>
              <a:rPr sz="2000" spc="-10" dirty="0">
                <a:latin typeface="Calibri"/>
                <a:cs typeface="Calibri"/>
              </a:rPr>
              <a:t>clubs, </a:t>
            </a:r>
            <a:r>
              <a:rPr sz="2000" spc="-20" dirty="0">
                <a:latin typeface="Calibri"/>
                <a:cs typeface="Calibri"/>
              </a:rPr>
              <a:t>radio, </a:t>
            </a:r>
            <a:r>
              <a:rPr sz="2000" spc="-60" dirty="0">
                <a:latin typeface="Calibri"/>
                <a:cs typeface="Calibri"/>
              </a:rPr>
              <a:t>TV, </a:t>
            </a:r>
            <a:r>
              <a:rPr sz="2000" spc="-10" dirty="0">
                <a:latin typeface="Calibri"/>
                <a:cs typeface="Calibri"/>
              </a:rPr>
              <a:t>newspapers,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blogs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000" spc="-15" dirty="0">
                <a:latin typeface="Calibri"/>
                <a:cs typeface="Calibri"/>
              </a:rPr>
              <a:t>Potential to </a:t>
            </a:r>
            <a:r>
              <a:rPr sz="2000" spc="-10" dirty="0">
                <a:latin typeface="Calibri"/>
                <a:cs typeface="Calibri"/>
              </a:rPr>
              <a:t>impact </a:t>
            </a:r>
            <a:r>
              <a:rPr sz="2000" spc="-5" dirty="0">
                <a:latin typeface="Calibri"/>
                <a:cs typeface="Calibri"/>
              </a:rPr>
              <a:t>a </a:t>
            </a:r>
            <a:r>
              <a:rPr sz="2000" spc="-15" dirty="0">
                <a:latin typeface="Calibri"/>
                <a:cs typeface="Calibri"/>
              </a:rPr>
              <a:t>diverse, </a:t>
            </a:r>
            <a:r>
              <a:rPr sz="2000" spc="-5" dirty="0">
                <a:latin typeface="Calibri"/>
                <a:cs typeface="Calibri"/>
              </a:rPr>
              <a:t>globally </a:t>
            </a:r>
            <a:r>
              <a:rPr sz="2000" spc="-10" dirty="0">
                <a:latin typeface="Calibri"/>
                <a:cs typeface="Calibri"/>
              </a:rPr>
              <a:t>competitive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workforce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000" spc="-5" dirty="0">
                <a:latin typeface="Calibri"/>
                <a:cs typeface="Calibri"/>
              </a:rPr>
              <a:t>Increasing </a:t>
            </a:r>
            <a:r>
              <a:rPr sz="2000" spc="-10" dirty="0">
                <a:latin typeface="Calibri"/>
                <a:cs typeface="Calibri"/>
              </a:rPr>
              <a:t>collaboration between academia, </a:t>
            </a:r>
            <a:r>
              <a:rPr sz="2000" spc="-20" dirty="0">
                <a:latin typeface="Calibri"/>
                <a:cs typeface="Calibri"/>
              </a:rPr>
              <a:t>industry,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others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00">
              <a:latin typeface="Times New Roman"/>
              <a:cs typeface="Times New Roman"/>
            </a:endParaRPr>
          </a:p>
          <a:p>
            <a:pPr marL="317500" marR="473709">
              <a:lnSpc>
                <a:spcPct val="100000"/>
              </a:lnSpc>
            </a:pPr>
            <a:r>
              <a:rPr sz="2400" i="1" spc="-15" dirty="0">
                <a:latin typeface="Calibri"/>
                <a:cs typeface="Calibri"/>
              </a:rPr>
              <a:t>Likewise, </a:t>
            </a:r>
            <a:r>
              <a:rPr sz="2400" i="1" spc="-10" dirty="0">
                <a:latin typeface="Calibri"/>
                <a:cs typeface="Calibri"/>
              </a:rPr>
              <a:t>evidence </a:t>
            </a:r>
            <a:r>
              <a:rPr sz="2400" i="1" spc="-5" dirty="0">
                <a:latin typeface="Calibri"/>
                <a:cs typeface="Calibri"/>
              </a:rPr>
              <a:t>of </a:t>
            </a:r>
            <a:r>
              <a:rPr sz="2400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broader impacts</a:t>
            </a:r>
            <a:r>
              <a:rPr sz="2400" i="1" spc="-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can </a:t>
            </a:r>
            <a:r>
              <a:rPr sz="2400" i="1" spc="-5" dirty="0">
                <a:latin typeface="Calibri"/>
                <a:cs typeface="Calibri"/>
              </a:rPr>
              <a:t>be </a:t>
            </a:r>
            <a:r>
              <a:rPr sz="2400" i="1" spc="-10" dirty="0">
                <a:latin typeface="Calibri"/>
                <a:cs typeface="Calibri"/>
              </a:rPr>
              <a:t>found </a:t>
            </a:r>
            <a:r>
              <a:rPr sz="2400" i="1" spc="-5" dirty="0">
                <a:latin typeface="Calibri"/>
                <a:cs typeface="Calibri"/>
              </a:rPr>
              <a:t>in all parts of  </a:t>
            </a:r>
            <a:r>
              <a:rPr sz="2400" i="1" dirty="0">
                <a:latin typeface="Calibri"/>
                <a:cs typeface="Calibri"/>
              </a:rPr>
              <a:t>the </a:t>
            </a:r>
            <a:r>
              <a:rPr sz="2400" i="1" spc="-5" dirty="0">
                <a:latin typeface="Calibri"/>
                <a:cs typeface="Calibri"/>
              </a:rPr>
              <a:t>application </a:t>
            </a:r>
            <a:r>
              <a:rPr sz="2400" i="1" dirty="0">
                <a:latin typeface="Calibri"/>
                <a:cs typeface="Calibri"/>
              </a:rPr>
              <a:t>‐ </a:t>
            </a:r>
            <a:r>
              <a:rPr sz="2400" i="1" spc="-10" dirty="0">
                <a:latin typeface="Calibri"/>
                <a:cs typeface="Calibri"/>
              </a:rPr>
              <a:t>Personal Statement, Research </a:t>
            </a:r>
            <a:r>
              <a:rPr sz="2400" i="1" spc="-5" dirty="0">
                <a:latin typeface="Calibri"/>
                <a:cs typeface="Calibri"/>
              </a:rPr>
              <a:t>Plan, </a:t>
            </a:r>
            <a:r>
              <a:rPr sz="2400" i="1" spc="-10" dirty="0">
                <a:latin typeface="Calibri"/>
                <a:cs typeface="Calibri"/>
              </a:rPr>
              <a:t>letters,  experiences, </a:t>
            </a:r>
            <a:r>
              <a:rPr sz="2400" i="1" dirty="0">
                <a:latin typeface="Calibri"/>
                <a:cs typeface="Calibri"/>
              </a:rPr>
              <a:t>awards,</a:t>
            </a:r>
            <a:r>
              <a:rPr sz="2400" i="1" spc="2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achievements.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4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2272" y="544068"/>
            <a:ext cx="827532" cy="832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00200" y="1219581"/>
            <a:ext cx="7517130" cy="0"/>
          </a:xfrm>
          <a:custGeom>
            <a:avLst/>
            <a:gdLst/>
            <a:ahLst/>
            <a:cxnLst/>
            <a:rect l="l" t="t" r="r" b="b"/>
            <a:pathLst>
              <a:path w="7517130">
                <a:moveTo>
                  <a:pt x="0" y="0"/>
                </a:moveTo>
                <a:lnTo>
                  <a:pt x="7517130" y="0"/>
                </a:lnTo>
              </a:path>
            </a:pathLst>
          </a:custGeom>
          <a:ln w="9906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13051" y="631951"/>
            <a:ext cx="704977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u="none" spc="-10" dirty="0"/>
              <a:t>Preparing </a:t>
            </a:r>
            <a:r>
              <a:rPr sz="3200" u="none" spc="-5" dirty="0"/>
              <a:t>a </a:t>
            </a:r>
            <a:r>
              <a:rPr sz="3200" u="none" spc="-10" dirty="0"/>
              <a:t>competitive </a:t>
            </a:r>
            <a:r>
              <a:rPr sz="3200" u="none" spc="-5" dirty="0"/>
              <a:t>GRFP</a:t>
            </a:r>
            <a:r>
              <a:rPr sz="3200" u="none" dirty="0"/>
              <a:t> </a:t>
            </a:r>
            <a:r>
              <a:rPr sz="3200" u="none" spc="-10" dirty="0"/>
              <a:t>Application</a:t>
            </a:r>
            <a:endParaRPr sz="32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4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917702" y="1235456"/>
            <a:ext cx="7796530" cy="554164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Personal 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Statement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i="1" spc="-55" dirty="0">
                <a:latin typeface="Calibri"/>
                <a:cs typeface="Calibri"/>
              </a:rPr>
              <a:t>Tell </a:t>
            </a:r>
            <a:r>
              <a:rPr sz="2400" i="1" spc="-5" dirty="0">
                <a:latin typeface="Calibri"/>
                <a:cs typeface="Calibri"/>
              </a:rPr>
              <a:t>your </a:t>
            </a:r>
            <a:r>
              <a:rPr sz="2400" i="1" spc="-15" dirty="0">
                <a:latin typeface="Calibri"/>
                <a:cs typeface="Calibri"/>
              </a:rPr>
              <a:t>story; </a:t>
            </a:r>
            <a:r>
              <a:rPr sz="2400" i="1" spc="-5" dirty="0">
                <a:latin typeface="Calibri"/>
                <a:cs typeface="Calibri"/>
              </a:rPr>
              <a:t>demonstrate your </a:t>
            </a:r>
            <a:r>
              <a:rPr sz="2400" i="1" spc="-10" dirty="0">
                <a:latin typeface="Calibri"/>
                <a:cs typeface="Calibri"/>
              </a:rPr>
              <a:t>potential </a:t>
            </a:r>
            <a:r>
              <a:rPr sz="2400" i="1" spc="-15" dirty="0">
                <a:latin typeface="Calibri"/>
                <a:cs typeface="Calibri"/>
              </a:rPr>
              <a:t>for </a:t>
            </a:r>
            <a:r>
              <a:rPr sz="2400" i="1" spc="-10" dirty="0">
                <a:latin typeface="Calibri"/>
                <a:cs typeface="Calibri"/>
              </a:rPr>
              <a:t>STEM</a:t>
            </a:r>
            <a:r>
              <a:rPr sz="2400" i="1" spc="13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research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Experiences </a:t>
            </a:r>
            <a:r>
              <a:rPr sz="2400" spc="-10" dirty="0">
                <a:latin typeface="Calibri"/>
                <a:cs typeface="Calibri"/>
              </a:rPr>
              <a:t>(personal </a:t>
            </a:r>
            <a:r>
              <a:rPr sz="2400" spc="-5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professional) that contributed </a:t>
            </a:r>
            <a:r>
              <a:rPr sz="2400" spc="-15" dirty="0">
                <a:latin typeface="Calibri"/>
                <a:cs typeface="Calibri"/>
              </a:rPr>
              <a:t>to  </a:t>
            </a:r>
            <a:r>
              <a:rPr sz="2400" spc="-10" dirty="0">
                <a:latin typeface="Calibri"/>
                <a:cs typeface="Calibri"/>
              </a:rPr>
              <a:t>your motivation </a:t>
            </a:r>
            <a:r>
              <a:rPr sz="2400" spc="-5" dirty="0">
                <a:latin typeface="Calibri"/>
                <a:cs typeface="Calibri"/>
              </a:rPr>
              <a:t>and </a:t>
            </a:r>
            <a:r>
              <a:rPr sz="2400" spc="-15" dirty="0">
                <a:latin typeface="Calibri"/>
                <a:cs typeface="Calibri"/>
              </a:rPr>
              <a:t>preparation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10" dirty="0">
                <a:latin typeface="Calibri"/>
                <a:cs typeface="Calibri"/>
              </a:rPr>
              <a:t>pursuing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STEM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career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  <a:tab pos="5585460" algn="l"/>
              </a:tabLst>
            </a:pPr>
            <a:r>
              <a:rPr sz="2400" spc="-5" dirty="0">
                <a:latin typeface="Calibri"/>
                <a:cs typeface="Calibri"/>
              </a:rPr>
              <a:t>Previous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research/industrial/professional	experiences</a:t>
            </a:r>
            <a:endParaRPr sz="2400">
              <a:latin typeface="Calibri"/>
              <a:cs typeface="Calibri"/>
            </a:endParaRPr>
          </a:p>
          <a:p>
            <a:pPr marL="1384300">
              <a:lnSpc>
                <a:spcPct val="100000"/>
              </a:lnSpc>
              <a:spcBef>
                <a:spcPts val="690"/>
              </a:spcBef>
            </a:pPr>
            <a:r>
              <a:rPr sz="2200" i="1" spc="-5" dirty="0">
                <a:latin typeface="Calibri"/>
                <a:cs typeface="Calibri"/>
              </a:rPr>
              <a:t>What was the</a:t>
            </a:r>
            <a:r>
              <a:rPr sz="2200" i="1" spc="-35" dirty="0">
                <a:latin typeface="Calibri"/>
                <a:cs typeface="Calibri"/>
              </a:rPr>
              <a:t> </a:t>
            </a:r>
            <a:r>
              <a:rPr sz="2200" i="1" spc="-5" dirty="0">
                <a:latin typeface="Calibri"/>
                <a:cs typeface="Calibri"/>
              </a:rPr>
              <a:t>project?</a:t>
            </a:r>
            <a:endParaRPr sz="2200">
              <a:latin typeface="Calibri"/>
              <a:cs typeface="Calibri"/>
            </a:endParaRPr>
          </a:p>
          <a:p>
            <a:pPr marL="1370965" marR="554990" indent="12700">
              <a:lnSpc>
                <a:spcPct val="100000"/>
              </a:lnSpc>
            </a:pPr>
            <a:r>
              <a:rPr sz="2200" i="1" spc="-10" dirty="0">
                <a:latin typeface="Calibri"/>
                <a:cs typeface="Calibri"/>
              </a:rPr>
              <a:t>How </a:t>
            </a:r>
            <a:r>
              <a:rPr sz="2200" i="1" spc="-5" dirty="0">
                <a:latin typeface="Calibri"/>
                <a:cs typeface="Calibri"/>
              </a:rPr>
              <a:t>did you </a:t>
            </a:r>
            <a:r>
              <a:rPr sz="2200" i="1" spc="-10" dirty="0">
                <a:latin typeface="Calibri"/>
                <a:cs typeface="Calibri"/>
              </a:rPr>
              <a:t>become involved? </a:t>
            </a:r>
            <a:r>
              <a:rPr sz="2200" i="1" spc="-5" dirty="0">
                <a:latin typeface="Calibri"/>
                <a:cs typeface="Calibri"/>
              </a:rPr>
              <a:t>Where was it done?  </a:t>
            </a:r>
            <a:r>
              <a:rPr sz="2200" i="1" spc="-20" dirty="0">
                <a:latin typeface="Calibri"/>
                <a:cs typeface="Calibri"/>
              </a:rPr>
              <a:t>Why </a:t>
            </a:r>
            <a:r>
              <a:rPr sz="2200" i="1" spc="-5" dirty="0">
                <a:latin typeface="Calibri"/>
                <a:cs typeface="Calibri"/>
              </a:rPr>
              <a:t>was this project worth</a:t>
            </a:r>
            <a:r>
              <a:rPr sz="2200" i="1" spc="-30" dirty="0">
                <a:latin typeface="Calibri"/>
                <a:cs typeface="Calibri"/>
              </a:rPr>
              <a:t> </a:t>
            </a:r>
            <a:r>
              <a:rPr sz="2200" i="1" spc="-5" dirty="0">
                <a:latin typeface="Calibri"/>
                <a:cs typeface="Calibri"/>
              </a:rPr>
              <a:t>doing?</a:t>
            </a:r>
            <a:endParaRPr sz="2200">
              <a:latin typeface="Calibri"/>
              <a:cs typeface="Calibri"/>
            </a:endParaRPr>
          </a:p>
          <a:p>
            <a:pPr marL="1384300">
              <a:lnSpc>
                <a:spcPct val="100000"/>
              </a:lnSpc>
            </a:pPr>
            <a:r>
              <a:rPr sz="2200" i="1" spc="-5" dirty="0">
                <a:latin typeface="Calibri"/>
                <a:cs typeface="Calibri"/>
              </a:rPr>
              <a:t>What was your </a:t>
            </a:r>
            <a:r>
              <a:rPr sz="2200" i="1" spc="-10" dirty="0">
                <a:latin typeface="Calibri"/>
                <a:cs typeface="Calibri"/>
              </a:rPr>
              <a:t>contribution </a:t>
            </a:r>
            <a:r>
              <a:rPr sz="2200" i="1" spc="-15" dirty="0">
                <a:latin typeface="Calibri"/>
                <a:cs typeface="Calibri"/>
              </a:rPr>
              <a:t>to </a:t>
            </a:r>
            <a:r>
              <a:rPr sz="2200" i="1" spc="-5" dirty="0">
                <a:latin typeface="Calibri"/>
                <a:cs typeface="Calibri"/>
              </a:rPr>
              <a:t>the</a:t>
            </a:r>
            <a:r>
              <a:rPr sz="2200" i="1" spc="-40" dirty="0">
                <a:latin typeface="Calibri"/>
                <a:cs typeface="Calibri"/>
              </a:rPr>
              <a:t> </a:t>
            </a:r>
            <a:r>
              <a:rPr sz="2200" i="1" spc="-5" dirty="0">
                <a:latin typeface="Calibri"/>
                <a:cs typeface="Calibri"/>
              </a:rPr>
              <a:t>project?</a:t>
            </a:r>
            <a:endParaRPr sz="2200">
              <a:latin typeface="Calibri"/>
              <a:cs typeface="Calibri"/>
            </a:endParaRPr>
          </a:p>
          <a:p>
            <a:pPr marL="1384300" marR="671830">
              <a:lnSpc>
                <a:spcPct val="100000"/>
              </a:lnSpc>
            </a:pPr>
            <a:r>
              <a:rPr sz="2200" i="1" spc="-10" dirty="0">
                <a:latin typeface="Calibri"/>
                <a:cs typeface="Calibri"/>
              </a:rPr>
              <a:t>How </a:t>
            </a:r>
            <a:r>
              <a:rPr sz="2200" i="1" spc="-5" dirty="0">
                <a:latin typeface="Calibri"/>
                <a:cs typeface="Calibri"/>
              </a:rPr>
              <a:t>did your part of the project fit </a:t>
            </a:r>
            <a:r>
              <a:rPr sz="2200" i="1" spc="-15" dirty="0">
                <a:latin typeface="Calibri"/>
                <a:cs typeface="Calibri"/>
              </a:rPr>
              <a:t>into </a:t>
            </a:r>
            <a:r>
              <a:rPr sz="2200" i="1" spc="-5" dirty="0">
                <a:latin typeface="Calibri"/>
                <a:cs typeface="Calibri"/>
              </a:rPr>
              <a:t>the whole?  What have you</a:t>
            </a:r>
            <a:r>
              <a:rPr sz="2200" i="1" spc="-40" dirty="0">
                <a:latin typeface="Calibri"/>
                <a:cs typeface="Calibri"/>
              </a:rPr>
              <a:t> </a:t>
            </a:r>
            <a:r>
              <a:rPr sz="2200" i="1" spc="-5" dirty="0">
                <a:latin typeface="Calibri"/>
                <a:cs typeface="Calibri"/>
              </a:rPr>
              <a:t>learned?</a:t>
            </a:r>
            <a:endParaRPr sz="2200">
              <a:latin typeface="Calibri"/>
              <a:cs typeface="Calibri"/>
            </a:endParaRPr>
          </a:p>
          <a:p>
            <a:pPr marL="1384300">
              <a:lnSpc>
                <a:spcPct val="100000"/>
              </a:lnSpc>
            </a:pPr>
            <a:r>
              <a:rPr sz="2200" i="1" spc="-20" dirty="0">
                <a:latin typeface="Calibri"/>
                <a:cs typeface="Calibri"/>
              </a:rPr>
              <a:t>Any </a:t>
            </a:r>
            <a:r>
              <a:rPr sz="2200" i="1" spc="-10" dirty="0">
                <a:latin typeface="Calibri"/>
                <a:cs typeface="Calibri"/>
              </a:rPr>
              <a:t>advanced </a:t>
            </a:r>
            <a:r>
              <a:rPr sz="2200" i="1" spc="-5" dirty="0">
                <a:latin typeface="Calibri"/>
                <a:cs typeface="Calibri"/>
              </a:rPr>
              <a:t>course</a:t>
            </a:r>
            <a:r>
              <a:rPr sz="2200" i="1" spc="-20" dirty="0">
                <a:latin typeface="Calibri"/>
                <a:cs typeface="Calibri"/>
              </a:rPr>
              <a:t> </a:t>
            </a:r>
            <a:r>
              <a:rPr sz="2200" i="1" spc="-5" dirty="0">
                <a:latin typeface="Calibri"/>
                <a:cs typeface="Calibri"/>
              </a:rPr>
              <a:t>work?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5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Career aspirations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future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goals</a:t>
            </a:r>
            <a:endParaRPr sz="2400">
              <a:latin typeface="Calibri"/>
              <a:cs typeface="Calibri"/>
            </a:endParaRPr>
          </a:p>
          <a:p>
            <a:pPr marL="1384300">
              <a:lnSpc>
                <a:spcPct val="100000"/>
              </a:lnSpc>
              <a:spcBef>
                <a:spcPts val="470"/>
              </a:spcBef>
            </a:pPr>
            <a:r>
              <a:rPr sz="2200" i="1" spc="-10" dirty="0">
                <a:latin typeface="Calibri"/>
                <a:cs typeface="Calibri"/>
              </a:rPr>
              <a:t>How </a:t>
            </a:r>
            <a:r>
              <a:rPr sz="2200" i="1" spc="-5" dirty="0">
                <a:latin typeface="Calibri"/>
                <a:cs typeface="Calibri"/>
              </a:rPr>
              <a:t>have your </a:t>
            </a:r>
            <a:r>
              <a:rPr sz="2200" i="1" spc="-10" dirty="0">
                <a:latin typeface="Calibri"/>
                <a:cs typeface="Calibri"/>
              </a:rPr>
              <a:t>experiences </a:t>
            </a:r>
            <a:r>
              <a:rPr sz="2200" i="1" spc="-5" dirty="0">
                <a:latin typeface="Calibri"/>
                <a:cs typeface="Calibri"/>
              </a:rPr>
              <a:t>shaped your</a:t>
            </a:r>
            <a:r>
              <a:rPr sz="2200" i="1" spc="-65" dirty="0">
                <a:latin typeface="Calibri"/>
                <a:cs typeface="Calibri"/>
              </a:rPr>
              <a:t> </a:t>
            </a:r>
            <a:r>
              <a:rPr sz="2200" i="1" spc="-5" dirty="0">
                <a:latin typeface="Calibri"/>
                <a:cs typeface="Calibri"/>
              </a:rPr>
              <a:t>goals?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2272" y="544068"/>
            <a:ext cx="827532" cy="832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00200" y="1219581"/>
            <a:ext cx="7517130" cy="0"/>
          </a:xfrm>
          <a:custGeom>
            <a:avLst/>
            <a:gdLst/>
            <a:ahLst/>
            <a:cxnLst/>
            <a:rect l="l" t="t" r="r" b="b"/>
            <a:pathLst>
              <a:path w="7517130">
                <a:moveTo>
                  <a:pt x="0" y="0"/>
                </a:moveTo>
                <a:lnTo>
                  <a:pt x="7517130" y="0"/>
                </a:lnTo>
              </a:path>
            </a:pathLst>
          </a:custGeom>
          <a:ln w="9906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13051" y="631951"/>
            <a:ext cx="704977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u="none" spc="-10" dirty="0"/>
              <a:t>Preparing </a:t>
            </a:r>
            <a:r>
              <a:rPr sz="3200" u="none" spc="-5" dirty="0"/>
              <a:t>a </a:t>
            </a:r>
            <a:r>
              <a:rPr sz="3200" u="none" spc="-10" dirty="0"/>
              <a:t>competitive </a:t>
            </a:r>
            <a:r>
              <a:rPr sz="3200" u="none" spc="-5" dirty="0"/>
              <a:t>GRFP</a:t>
            </a:r>
            <a:r>
              <a:rPr sz="3200" u="none" dirty="0"/>
              <a:t> </a:t>
            </a:r>
            <a:r>
              <a:rPr sz="3200" u="none" spc="-10" dirty="0"/>
              <a:t>Application</a:t>
            </a:r>
            <a:endParaRPr sz="32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4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917702" y="1235456"/>
            <a:ext cx="8142605" cy="478028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Research</a:t>
            </a:r>
            <a:r>
              <a:rPr sz="2400" b="1" u="heavy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Statement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i="1" dirty="0">
                <a:latin typeface="Calibri"/>
                <a:cs typeface="Calibri"/>
              </a:rPr>
              <a:t>Describe your </a:t>
            </a:r>
            <a:r>
              <a:rPr sz="2400" i="1" spc="-10" dirty="0">
                <a:latin typeface="Calibri"/>
                <a:cs typeface="Calibri"/>
              </a:rPr>
              <a:t>Research</a:t>
            </a:r>
            <a:r>
              <a:rPr sz="2400" i="1" spc="-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Plan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Communicate your research </a:t>
            </a:r>
            <a:r>
              <a:rPr sz="2400" spc="-5" dirty="0">
                <a:latin typeface="Calibri"/>
                <a:cs typeface="Calibri"/>
              </a:rPr>
              <a:t>idea and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approach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Explain </a:t>
            </a:r>
            <a:r>
              <a:rPr sz="2400" spc="-10" dirty="0">
                <a:latin typeface="Calibri"/>
                <a:cs typeface="Calibri"/>
              </a:rPr>
              <a:t>your research </a:t>
            </a:r>
            <a:r>
              <a:rPr sz="2400" spc="-5" dirty="0">
                <a:latin typeface="Calibri"/>
                <a:cs typeface="Calibri"/>
              </a:rPr>
              <a:t>plan and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methods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  <a:tab pos="4140200" algn="l"/>
              </a:tabLst>
            </a:pPr>
            <a:r>
              <a:rPr sz="2400" spc="-10" dirty="0">
                <a:latin typeface="Calibri"/>
                <a:cs typeface="Calibri"/>
              </a:rPr>
              <a:t>What </a:t>
            </a:r>
            <a:r>
              <a:rPr sz="2400" spc="-5" dirty="0">
                <a:latin typeface="Calibri"/>
                <a:cs typeface="Calibri"/>
              </a:rPr>
              <a:t>do </a:t>
            </a:r>
            <a:r>
              <a:rPr sz="2400" spc="-15" dirty="0">
                <a:latin typeface="Calibri"/>
                <a:cs typeface="Calibri"/>
              </a:rPr>
              <a:t>you </a:t>
            </a:r>
            <a:r>
              <a:rPr sz="2400" spc="-10" dirty="0">
                <a:latin typeface="Calibri"/>
                <a:cs typeface="Calibri"/>
              </a:rPr>
              <a:t>expect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learn?	</a:t>
            </a:r>
            <a:r>
              <a:rPr sz="2400" spc="-10" dirty="0">
                <a:latin typeface="Calibri"/>
                <a:cs typeface="Calibri"/>
              </a:rPr>
              <a:t>How </a:t>
            </a:r>
            <a:r>
              <a:rPr sz="2400" dirty="0">
                <a:latin typeface="Calibri"/>
                <a:cs typeface="Calibri"/>
              </a:rPr>
              <a:t>will </a:t>
            </a:r>
            <a:r>
              <a:rPr sz="2400" spc="-15" dirty="0">
                <a:latin typeface="Calibri"/>
                <a:cs typeface="Calibri"/>
              </a:rPr>
              <a:t>you </a:t>
            </a:r>
            <a:r>
              <a:rPr sz="2400" spc="-5" dirty="0">
                <a:latin typeface="Calibri"/>
                <a:cs typeface="Calibri"/>
              </a:rPr>
              <a:t>know if the </a:t>
            </a:r>
            <a:r>
              <a:rPr sz="2400" spc="-10" dirty="0">
                <a:latin typeface="Calibri"/>
                <a:cs typeface="Calibri"/>
              </a:rPr>
              <a:t>project  </a:t>
            </a:r>
            <a:r>
              <a:rPr sz="2400" spc="-5" dirty="0">
                <a:latin typeface="Calibri"/>
                <a:cs typeface="Calibri"/>
              </a:rPr>
              <a:t>is</a:t>
            </a:r>
            <a:r>
              <a:rPr sz="2400" spc="-10" dirty="0">
                <a:latin typeface="Calibri"/>
                <a:cs typeface="Calibri"/>
              </a:rPr>
              <a:t> successful?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What would </a:t>
            </a:r>
            <a:r>
              <a:rPr sz="2400" spc="-15" dirty="0">
                <a:latin typeface="Calibri"/>
                <a:cs typeface="Calibri"/>
              </a:rPr>
              <a:t>you </a:t>
            </a:r>
            <a:r>
              <a:rPr sz="2400" spc="-5" dirty="0">
                <a:latin typeface="Calibri"/>
                <a:cs typeface="Calibri"/>
              </a:rPr>
              <a:t>do </a:t>
            </a:r>
            <a:r>
              <a:rPr sz="2400" spc="-15" dirty="0">
                <a:latin typeface="Calibri"/>
                <a:cs typeface="Calibri"/>
              </a:rPr>
              <a:t>next?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Address </a:t>
            </a:r>
            <a:r>
              <a:rPr sz="2400" b="1" spc="-25" dirty="0">
                <a:latin typeface="Calibri"/>
                <a:cs typeface="Calibri"/>
              </a:rPr>
              <a:t>NSF’s </a:t>
            </a:r>
            <a:r>
              <a:rPr sz="2400" b="1" spc="-15" dirty="0">
                <a:latin typeface="Calibri"/>
                <a:cs typeface="Calibri"/>
              </a:rPr>
              <a:t>review</a:t>
            </a:r>
            <a:r>
              <a:rPr sz="2400" b="1" spc="2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criteria</a:t>
            </a:r>
            <a:endParaRPr sz="2400">
              <a:latin typeface="Calibri"/>
              <a:cs typeface="Calibri"/>
            </a:endParaRPr>
          </a:p>
          <a:p>
            <a:pPr marL="12700" marR="1021080">
              <a:lnSpc>
                <a:spcPct val="120000"/>
              </a:lnSpc>
            </a:pPr>
            <a:r>
              <a:rPr sz="2400" spc="-20" dirty="0">
                <a:latin typeface="Calibri"/>
                <a:cs typeface="Calibri"/>
              </a:rPr>
              <a:t>Avoid </a:t>
            </a:r>
            <a:r>
              <a:rPr sz="2400" spc="-15" dirty="0">
                <a:latin typeface="Calibri"/>
                <a:cs typeface="Calibri"/>
              </a:rPr>
              <a:t>jargon, </a:t>
            </a:r>
            <a:r>
              <a:rPr sz="2400" spc="-5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communicate </a:t>
            </a:r>
            <a:r>
              <a:rPr sz="2400" spc="-5" dirty="0">
                <a:latin typeface="Calibri"/>
                <a:cs typeface="Calibri"/>
              </a:rPr>
              <a:t>clearly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10" dirty="0">
                <a:latin typeface="Calibri"/>
                <a:cs typeface="Calibri"/>
              </a:rPr>
              <a:t>non‐specialists  </a:t>
            </a:r>
            <a:r>
              <a:rPr sz="2400" spc="-25" dirty="0">
                <a:latin typeface="Calibri"/>
                <a:cs typeface="Calibri"/>
              </a:rPr>
              <a:t>Make </a:t>
            </a:r>
            <a:r>
              <a:rPr sz="2400" spc="-10" dirty="0">
                <a:latin typeface="Calibri"/>
                <a:cs typeface="Calibri"/>
              </a:rPr>
              <a:t>your </a:t>
            </a:r>
            <a:r>
              <a:rPr sz="2400" spc="-5" dirty="0">
                <a:latin typeface="Calibri"/>
                <a:cs typeface="Calibri"/>
              </a:rPr>
              <a:t>contributions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clear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557</Words>
  <Application>Microsoft Macintosh PowerPoint</Application>
  <PresentationFormat>Custom</PresentationFormat>
  <Paragraphs>102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Applying to the NSF  Graduate Research  Fellowship Program</vt:lpstr>
      <vt:lpstr>What GRFP Fellowships Offer?</vt:lpstr>
      <vt:lpstr>GRFP Eligibility</vt:lpstr>
      <vt:lpstr>  GRFP Complete Application </vt:lpstr>
      <vt:lpstr>  NSF Review Criteria </vt:lpstr>
      <vt:lpstr>  Intellectual Merit </vt:lpstr>
      <vt:lpstr>  Broader Impacts </vt:lpstr>
      <vt:lpstr>Preparing a competitive GRFP Application</vt:lpstr>
      <vt:lpstr>Preparing a competitive GRFP Application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- 2019 GRFP Application Overview Presentation [Compatibility Mode]</dc:title>
  <dc:creator>ech</dc:creator>
  <cp:lastModifiedBy>PILARZYK, KATY</cp:lastModifiedBy>
  <cp:revision>1</cp:revision>
  <dcterms:created xsi:type="dcterms:W3CDTF">2019-06-14T16:34:39Z</dcterms:created>
  <dcterms:modified xsi:type="dcterms:W3CDTF">2019-06-14T16:39:37Z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2018-09-28T00:00:00Z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2019-06-14T00:00:00Z</vt:filetime>
  </property>
</Properties>
</file>